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Jua" panose="020B0604020202020204" charset="-127"/>
      <p:regular r:id="rId19"/>
    </p:embeddedFont>
    <p:embeddedFont>
      <p:font typeface="Glacial Indifference" panose="020B0604020202020204" charset="0"/>
      <p:regular r:id="rId20"/>
    </p:embeddedFont>
    <p:embeddedFont>
      <p:font typeface="Hero" panose="020B0604020202020204" charset="0"/>
      <p:regular r:id="rId21"/>
    </p:embeddedFont>
    <p:embeddedFont>
      <p:font typeface="One Little Font" panose="020B0604020202020204" charset="0"/>
      <p:regular r:id="rId22"/>
    </p:embeddedFont>
    <p:embeddedFont>
      <p:font typeface="Opun" panose="020B0604020202020204" charset="-34"/>
      <p:regular r:id="rId23"/>
    </p:embeddedFont>
    <p:embeddedFont>
      <p:font typeface="Opun Bold" panose="020B0604020202020204" charset="-3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689490">
            <a:off x="277293" y="2025591"/>
            <a:ext cx="6970164" cy="6551954"/>
          </a:xfrm>
          <a:custGeom>
            <a:avLst/>
            <a:gdLst/>
            <a:ahLst/>
            <a:cxnLst/>
            <a:rect l="l" t="t" r="r" b="b"/>
            <a:pathLst>
              <a:path w="6970164" h="6551954">
                <a:moveTo>
                  <a:pt x="0" y="0"/>
                </a:moveTo>
                <a:lnTo>
                  <a:pt x="6970163" y="0"/>
                </a:lnTo>
                <a:lnTo>
                  <a:pt x="6970163" y="6551954"/>
                </a:lnTo>
                <a:lnTo>
                  <a:pt x="0" y="6551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3422594"/>
            <a:ext cx="5647513" cy="3757949"/>
          </a:xfrm>
          <a:custGeom>
            <a:avLst/>
            <a:gdLst/>
            <a:ahLst/>
            <a:cxnLst/>
            <a:rect l="l" t="t" r="r" b="b"/>
            <a:pathLst>
              <a:path w="5647513" h="3757949">
                <a:moveTo>
                  <a:pt x="0" y="0"/>
                </a:moveTo>
                <a:lnTo>
                  <a:pt x="5647513" y="0"/>
                </a:lnTo>
                <a:lnTo>
                  <a:pt x="5647513" y="3757949"/>
                </a:lnTo>
                <a:lnTo>
                  <a:pt x="0" y="37579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AutoShape 4"/>
          <p:cNvSpPr/>
          <p:nvPr/>
        </p:nvSpPr>
        <p:spPr>
          <a:xfrm>
            <a:off x="7428340" y="6072077"/>
            <a:ext cx="9830960" cy="0"/>
          </a:xfrm>
          <a:prstGeom prst="line">
            <a:avLst/>
          </a:prstGeom>
          <a:ln w="19050" cap="flat">
            <a:solidFill>
              <a:srgbClr val="909CB0"/>
            </a:solidFill>
            <a:prstDash val="solid"/>
            <a:headEnd type="none" w="sm" len="sm"/>
            <a:tailEnd type="none" w="sm" len="sm"/>
          </a:ln>
        </p:spPr>
        <p:txBody>
          <a:bodyPr/>
          <a:lstStyle/>
          <a:p>
            <a:endParaRPr lang="en-US"/>
          </a:p>
        </p:txBody>
      </p:sp>
      <p:sp>
        <p:nvSpPr>
          <p:cNvPr id="5" name="Freeform 5"/>
          <p:cNvSpPr/>
          <p:nvPr/>
        </p:nvSpPr>
        <p:spPr>
          <a:xfrm>
            <a:off x="14568504"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7428340" y="3498794"/>
            <a:ext cx="9830960" cy="2193836"/>
          </a:xfrm>
          <a:prstGeom prst="rect">
            <a:avLst/>
          </a:prstGeom>
        </p:spPr>
        <p:txBody>
          <a:bodyPr lIns="0" tIns="0" rIns="0" bIns="0" rtlCol="0" anchor="t">
            <a:spAutoFit/>
          </a:bodyPr>
          <a:lstStyle/>
          <a:p>
            <a:pPr algn="l">
              <a:lnSpc>
                <a:spcPts val="8359"/>
              </a:lnSpc>
            </a:pPr>
            <a:r>
              <a:rPr lang="en-US" sz="8799">
                <a:solidFill>
                  <a:srgbClr val="000000"/>
                </a:solidFill>
                <a:latin typeface="Hero"/>
                <a:ea typeface="Hero"/>
                <a:cs typeface="Hero"/>
                <a:sym typeface="Hero"/>
              </a:rPr>
              <a:t>Hotel Reservation</a:t>
            </a:r>
          </a:p>
          <a:p>
            <a:pPr marL="0" lvl="0" indent="0" algn="l">
              <a:lnSpc>
                <a:spcPts val="8359"/>
              </a:lnSpc>
            </a:pPr>
            <a:r>
              <a:rPr lang="en-US" sz="8799">
                <a:solidFill>
                  <a:srgbClr val="000000"/>
                </a:solidFill>
                <a:latin typeface="Hero"/>
                <a:ea typeface="Hero"/>
                <a:cs typeface="Hero"/>
                <a:sym typeface="Hero"/>
              </a:rPr>
              <a:t>System </a:t>
            </a:r>
          </a:p>
        </p:txBody>
      </p:sp>
      <p:sp>
        <p:nvSpPr>
          <p:cNvPr id="7" name="TextBox 7"/>
          <p:cNvSpPr txBox="1"/>
          <p:nvPr/>
        </p:nvSpPr>
        <p:spPr>
          <a:xfrm>
            <a:off x="7428340" y="6521244"/>
            <a:ext cx="9830960" cy="537889"/>
          </a:xfrm>
          <a:prstGeom prst="rect">
            <a:avLst/>
          </a:prstGeom>
        </p:spPr>
        <p:txBody>
          <a:bodyPr lIns="0" tIns="0" rIns="0" bIns="0" rtlCol="0" anchor="t">
            <a:spAutoFit/>
          </a:bodyPr>
          <a:lstStyle/>
          <a:p>
            <a:pPr marL="0" lvl="0" indent="0" algn="l">
              <a:lnSpc>
                <a:spcPts val="4480"/>
              </a:lnSpc>
              <a:spcBef>
                <a:spcPct val="0"/>
              </a:spcBef>
            </a:pPr>
            <a:r>
              <a:rPr lang="en-US" sz="3200" spc="640">
                <a:solidFill>
                  <a:srgbClr val="000000"/>
                </a:solidFill>
                <a:latin typeface="Opun"/>
                <a:ea typeface="Opun"/>
                <a:cs typeface="Opun"/>
                <a:sym typeface="Opun"/>
              </a:rPr>
              <a:t>Lecturer : Heang sopagna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2291939">
            <a:off x="-1264565" y="5047926"/>
            <a:ext cx="7574006" cy="7505151"/>
          </a:xfrm>
          <a:custGeom>
            <a:avLst/>
            <a:gdLst/>
            <a:ahLst/>
            <a:cxnLst/>
            <a:rect l="l" t="t" r="r" b="b"/>
            <a:pathLst>
              <a:path w="7574006" h="7505151">
                <a:moveTo>
                  <a:pt x="0" y="0"/>
                </a:moveTo>
                <a:lnTo>
                  <a:pt x="7574006" y="0"/>
                </a:lnTo>
                <a:lnTo>
                  <a:pt x="7574006" y="7505151"/>
                </a:lnTo>
                <a:lnTo>
                  <a:pt x="0" y="7505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4036854" y="806817"/>
            <a:ext cx="10214292" cy="1533611"/>
          </a:xfrm>
          <a:prstGeom prst="rect">
            <a:avLst/>
          </a:prstGeom>
        </p:spPr>
        <p:txBody>
          <a:bodyPr lIns="0" tIns="0" rIns="0" bIns="0" rtlCol="0" anchor="t">
            <a:spAutoFit/>
          </a:bodyPr>
          <a:lstStyle/>
          <a:p>
            <a:pPr algn="l">
              <a:lnSpc>
                <a:spcPts val="5898"/>
              </a:lnSpc>
            </a:pPr>
            <a:r>
              <a:rPr lang="en-US" sz="5898">
                <a:solidFill>
                  <a:srgbClr val="258683"/>
                </a:solidFill>
                <a:latin typeface="Opun"/>
                <a:ea typeface="Opun"/>
                <a:cs typeface="Opun"/>
                <a:sym typeface="Opun"/>
              </a:rPr>
              <a:t>DQL (Data Query Language)</a:t>
            </a:r>
          </a:p>
          <a:p>
            <a:pPr marL="0" lvl="0" indent="0" algn="l">
              <a:lnSpc>
                <a:spcPts val="5898"/>
              </a:lnSpc>
            </a:pPr>
            <a:endParaRPr lang="en-US" sz="5898">
              <a:solidFill>
                <a:srgbClr val="258683"/>
              </a:solidFill>
              <a:latin typeface="Opun"/>
              <a:ea typeface="Opun"/>
              <a:cs typeface="Opun"/>
              <a:sym typeface="Opun"/>
            </a:endParaRPr>
          </a:p>
        </p:txBody>
      </p:sp>
      <p:sp>
        <p:nvSpPr>
          <p:cNvPr id="4" name="Freeform 4"/>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840473" y="2586754"/>
            <a:ext cx="12021574" cy="922858"/>
          </a:xfrm>
          <a:prstGeom prst="rect">
            <a:avLst/>
          </a:prstGeom>
        </p:spPr>
        <p:txBody>
          <a:bodyPr lIns="0" tIns="0" rIns="0" bIns="0" rtlCol="0" anchor="t">
            <a:spAutoFit/>
          </a:bodyPr>
          <a:lstStyle/>
          <a:p>
            <a:pPr algn="ctr">
              <a:lnSpc>
                <a:spcPts val="3738"/>
              </a:lnSpc>
              <a:spcBef>
                <a:spcPct val="0"/>
              </a:spcBef>
            </a:pPr>
            <a:r>
              <a:rPr lang="en-US" sz="2670">
                <a:solidFill>
                  <a:srgbClr val="000000"/>
                </a:solidFill>
                <a:latin typeface="Opun"/>
                <a:ea typeface="Opun"/>
                <a:cs typeface="Opun"/>
                <a:sym typeface="Opun"/>
              </a:rPr>
              <a:t>Views are virtual tables created to simplify data access, enhance reporting, and improve the readability of complex queries.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grpSp>
        <p:nvGrpSpPr>
          <p:cNvPr id="2" name="Group 2"/>
          <p:cNvGrpSpPr/>
          <p:nvPr/>
        </p:nvGrpSpPr>
        <p:grpSpPr>
          <a:xfrm>
            <a:off x="2300137" y="1987651"/>
            <a:ext cx="13687726" cy="7477944"/>
            <a:chOff x="0" y="0"/>
            <a:chExt cx="3604998" cy="1969500"/>
          </a:xfrm>
        </p:grpSpPr>
        <p:sp>
          <p:nvSpPr>
            <p:cNvPr id="3" name="Freeform 3"/>
            <p:cNvSpPr/>
            <p:nvPr/>
          </p:nvSpPr>
          <p:spPr>
            <a:xfrm>
              <a:off x="0" y="0"/>
              <a:ext cx="3604998" cy="1969500"/>
            </a:xfrm>
            <a:custGeom>
              <a:avLst/>
              <a:gdLst/>
              <a:ahLst/>
              <a:cxnLst/>
              <a:rect l="l" t="t" r="r" b="b"/>
              <a:pathLst>
                <a:path w="3604998" h="1969500">
                  <a:moveTo>
                    <a:pt x="0" y="0"/>
                  </a:moveTo>
                  <a:lnTo>
                    <a:pt x="3604998" y="0"/>
                  </a:lnTo>
                  <a:lnTo>
                    <a:pt x="3604998" y="1969500"/>
                  </a:lnTo>
                  <a:lnTo>
                    <a:pt x="0" y="1969500"/>
                  </a:lnTo>
                  <a:close/>
                </a:path>
              </a:pathLst>
            </a:custGeom>
            <a:solidFill>
              <a:srgbClr val="D1E9ED"/>
            </a:solidFill>
          </p:spPr>
          <p:txBody>
            <a:bodyPr/>
            <a:lstStyle/>
            <a:p>
              <a:endParaRPr lang="en-US"/>
            </a:p>
          </p:txBody>
        </p:sp>
        <p:sp>
          <p:nvSpPr>
            <p:cNvPr id="4" name="TextBox 4"/>
            <p:cNvSpPr txBox="1"/>
            <p:nvPr/>
          </p:nvSpPr>
          <p:spPr>
            <a:xfrm>
              <a:off x="0" y="-47625"/>
              <a:ext cx="3604998" cy="2017125"/>
            </a:xfrm>
            <a:prstGeom prst="rect">
              <a:avLst/>
            </a:prstGeom>
          </p:spPr>
          <p:txBody>
            <a:bodyPr lIns="50800" tIns="50800" rIns="50800" bIns="50800" rtlCol="0" anchor="ctr"/>
            <a:lstStyle/>
            <a:p>
              <a:pPr algn="ctr">
                <a:lnSpc>
                  <a:spcPts val="3178"/>
                </a:lnSpc>
              </a:pPr>
              <a:endParaRPr/>
            </a:p>
          </p:txBody>
        </p:sp>
      </p:grpSp>
      <p:sp>
        <p:nvSpPr>
          <p:cNvPr id="5" name="TextBox 5"/>
          <p:cNvSpPr txBox="1"/>
          <p:nvPr/>
        </p:nvSpPr>
        <p:spPr>
          <a:xfrm>
            <a:off x="2300137" y="830635"/>
            <a:ext cx="11818939" cy="1878242"/>
          </a:xfrm>
          <a:prstGeom prst="rect">
            <a:avLst/>
          </a:prstGeom>
        </p:spPr>
        <p:txBody>
          <a:bodyPr lIns="0" tIns="0" rIns="0" bIns="0" rtlCol="0" anchor="t">
            <a:spAutoFit/>
          </a:bodyPr>
          <a:lstStyle/>
          <a:p>
            <a:pPr algn="l">
              <a:lnSpc>
                <a:spcPts val="7200"/>
              </a:lnSpc>
            </a:pPr>
            <a:r>
              <a:rPr lang="en-US" sz="7200">
                <a:solidFill>
                  <a:srgbClr val="258683"/>
                </a:solidFill>
                <a:latin typeface="Opun"/>
                <a:ea typeface="Opun"/>
                <a:cs typeface="Opun"/>
                <a:sym typeface="Opun"/>
              </a:rPr>
              <a:t>Stored Procedures &amp; Functions</a:t>
            </a:r>
          </a:p>
          <a:p>
            <a:pPr marL="0" lvl="0" indent="0" algn="l">
              <a:lnSpc>
                <a:spcPts val="7200"/>
              </a:lnSpc>
            </a:pPr>
            <a:endParaRPr lang="en-US" sz="7200">
              <a:solidFill>
                <a:srgbClr val="258683"/>
              </a:solidFill>
              <a:latin typeface="Opun"/>
              <a:ea typeface="Opun"/>
              <a:cs typeface="Opun"/>
              <a:sym typeface="Opun"/>
            </a:endParaRPr>
          </a:p>
        </p:txBody>
      </p:sp>
      <p:sp>
        <p:nvSpPr>
          <p:cNvPr id="6" name="Freeform 6"/>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3078090" y="2917603"/>
            <a:ext cx="10781272" cy="5536528"/>
          </a:xfrm>
          <a:prstGeom prst="rect">
            <a:avLst/>
          </a:prstGeom>
        </p:spPr>
        <p:txBody>
          <a:bodyPr lIns="0" tIns="0" rIns="0" bIns="0" rtlCol="0" anchor="t">
            <a:spAutoFit/>
          </a:bodyPr>
          <a:lstStyle/>
          <a:p>
            <a:pPr algn="l">
              <a:lnSpc>
                <a:spcPts val="4048"/>
              </a:lnSpc>
              <a:spcBef>
                <a:spcPct val="0"/>
              </a:spcBef>
            </a:pPr>
            <a:r>
              <a:rPr lang="en-US" sz="2891">
                <a:solidFill>
                  <a:srgbClr val="212022"/>
                </a:solidFill>
                <a:latin typeface="Opun"/>
                <a:ea typeface="Opun"/>
                <a:cs typeface="Opun"/>
                <a:sym typeface="Opun"/>
              </a:rPr>
              <a:t>Stored procedures are used to automate and streamline various operations within the hotel reservation system.</a:t>
            </a:r>
          </a:p>
          <a:p>
            <a:pPr algn="l">
              <a:lnSpc>
                <a:spcPts val="4048"/>
              </a:lnSpc>
              <a:spcBef>
                <a:spcPct val="0"/>
              </a:spcBef>
            </a:pPr>
            <a:r>
              <a:rPr lang="en-US" sz="2891">
                <a:solidFill>
                  <a:srgbClr val="212022"/>
                </a:solidFill>
                <a:latin typeface="Opun"/>
                <a:ea typeface="Opun"/>
                <a:cs typeface="Opun"/>
                <a:sym typeface="Opun"/>
              </a:rPr>
              <a:t>It include :</a:t>
            </a:r>
          </a:p>
          <a:p>
            <a:pPr algn="l">
              <a:lnSpc>
                <a:spcPts val="4048"/>
              </a:lnSpc>
              <a:spcBef>
                <a:spcPct val="0"/>
              </a:spcBef>
            </a:pPr>
            <a:r>
              <a:rPr lang="en-US" sz="2891">
                <a:solidFill>
                  <a:srgbClr val="212022"/>
                </a:solidFill>
                <a:latin typeface="Opun"/>
                <a:ea typeface="Opun"/>
                <a:cs typeface="Opun"/>
                <a:sym typeface="Opun"/>
              </a:rPr>
              <a:t>1.Adding a New Room</a:t>
            </a:r>
          </a:p>
          <a:p>
            <a:pPr algn="l">
              <a:lnSpc>
                <a:spcPts val="4048"/>
              </a:lnSpc>
              <a:spcBef>
                <a:spcPct val="0"/>
              </a:spcBef>
            </a:pPr>
            <a:r>
              <a:rPr lang="en-US" sz="2891">
                <a:solidFill>
                  <a:srgbClr val="212022"/>
                </a:solidFill>
                <a:latin typeface="Opun"/>
                <a:ea typeface="Opun"/>
                <a:cs typeface="Opun"/>
                <a:sym typeface="Opun"/>
              </a:rPr>
              <a:t>2.Updating Room Status</a:t>
            </a:r>
          </a:p>
          <a:p>
            <a:pPr algn="l">
              <a:lnSpc>
                <a:spcPts val="4048"/>
              </a:lnSpc>
              <a:spcBef>
                <a:spcPct val="0"/>
              </a:spcBef>
            </a:pPr>
            <a:r>
              <a:rPr lang="en-US" sz="2891">
                <a:solidFill>
                  <a:srgbClr val="212022"/>
                </a:solidFill>
                <a:latin typeface="Opun"/>
                <a:ea typeface="Opun"/>
                <a:cs typeface="Opun"/>
                <a:sym typeface="Opun"/>
              </a:rPr>
              <a:t>3.Updating Room Status</a:t>
            </a:r>
          </a:p>
          <a:p>
            <a:pPr algn="l">
              <a:lnSpc>
                <a:spcPts val="4048"/>
              </a:lnSpc>
              <a:spcBef>
                <a:spcPct val="0"/>
              </a:spcBef>
            </a:pPr>
            <a:r>
              <a:rPr lang="en-US" sz="2891">
                <a:solidFill>
                  <a:srgbClr val="212022"/>
                </a:solidFill>
                <a:latin typeface="Opun"/>
                <a:ea typeface="Opun"/>
                <a:cs typeface="Opun"/>
                <a:sym typeface="Opun"/>
              </a:rPr>
              <a:t>4.Processing Payments</a:t>
            </a:r>
          </a:p>
          <a:p>
            <a:pPr algn="l">
              <a:lnSpc>
                <a:spcPts val="4048"/>
              </a:lnSpc>
              <a:spcBef>
                <a:spcPct val="0"/>
              </a:spcBef>
            </a:pPr>
            <a:r>
              <a:rPr lang="en-US" sz="2891">
                <a:solidFill>
                  <a:srgbClr val="212022"/>
                </a:solidFill>
                <a:latin typeface="Opun"/>
                <a:ea typeface="Opun"/>
                <a:cs typeface="Opun"/>
                <a:sym typeface="Opun"/>
              </a:rPr>
              <a:t>5.Assigning Rooms to Reservations</a:t>
            </a:r>
          </a:p>
          <a:p>
            <a:pPr algn="l">
              <a:lnSpc>
                <a:spcPts val="4048"/>
              </a:lnSpc>
              <a:spcBef>
                <a:spcPct val="0"/>
              </a:spcBef>
            </a:pPr>
            <a:r>
              <a:rPr lang="en-US" sz="2891">
                <a:solidFill>
                  <a:srgbClr val="212022"/>
                </a:solidFill>
                <a:latin typeface="Opun"/>
                <a:ea typeface="Opun"/>
                <a:cs typeface="Opun"/>
                <a:sym typeface="Opun"/>
              </a:rPr>
              <a:t>6.Adding Special Requests</a:t>
            </a:r>
          </a:p>
          <a:p>
            <a:pPr algn="l">
              <a:lnSpc>
                <a:spcPts val="4048"/>
              </a:lnSpc>
              <a:spcBef>
                <a:spcPct val="0"/>
              </a:spcBef>
            </a:pPr>
            <a:r>
              <a:rPr lang="en-US" sz="2891">
                <a:solidFill>
                  <a:srgbClr val="212022"/>
                </a:solidFill>
                <a:latin typeface="Opun"/>
                <a:ea typeface="Opun"/>
                <a:cs typeface="Opun"/>
                <a:sym typeface="Opun"/>
              </a:rPr>
              <a:t>Refunding Payments</a:t>
            </a:r>
          </a:p>
          <a:p>
            <a:pPr algn="ctr">
              <a:lnSpc>
                <a:spcPts val="4048"/>
              </a:lnSpc>
              <a:spcBef>
                <a:spcPct val="0"/>
              </a:spcBef>
            </a:pPr>
            <a:endParaRPr lang="en-US" sz="2891">
              <a:solidFill>
                <a:srgbClr val="212022"/>
              </a:solidFill>
              <a:latin typeface="Opun"/>
              <a:ea typeface="Opun"/>
              <a:cs typeface="Opun"/>
              <a:sym typeface="Opu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TextBox 2"/>
          <p:cNvSpPr txBox="1"/>
          <p:nvPr/>
        </p:nvSpPr>
        <p:spPr>
          <a:xfrm>
            <a:off x="2300137" y="830635"/>
            <a:ext cx="11818939" cy="1878242"/>
          </a:xfrm>
          <a:prstGeom prst="rect">
            <a:avLst/>
          </a:prstGeom>
        </p:spPr>
        <p:txBody>
          <a:bodyPr lIns="0" tIns="0" rIns="0" bIns="0" rtlCol="0" anchor="t">
            <a:spAutoFit/>
          </a:bodyPr>
          <a:lstStyle/>
          <a:p>
            <a:pPr algn="l">
              <a:lnSpc>
                <a:spcPts val="7200"/>
              </a:lnSpc>
            </a:pPr>
            <a:r>
              <a:rPr lang="en-US" sz="7200">
                <a:solidFill>
                  <a:srgbClr val="258683"/>
                </a:solidFill>
                <a:latin typeface="Opun"/>
                <a:ea typeface="Opun"/>
                <a:cs typeface="Opun"/>
                <a:sym typeface="Opun"/>
              </a:rPr>
              <a:t>Stored Procedures &amp; Functions</a:t>
            </a:r>
          </a:p>
          <a:p>
            <a:pPr marL="0" lvl="0" indent="0" algn="l">
              <a:lnSpc>
                <a:spcPts val="7200"/>
              </a:lnSpc>
            </a:pPr>
            <a:endParaRPr lang="en-US" sz="7200">
              <a:solidFill>
                <a:srgbClr val="258683"/>
              </a:solidFill>
              <a:latin typeface="Opun"/>
              <a:ea typeface="Opun"/>
              <a:cs typeface="Opun"/>
              <a:sym typeface="Opun"/>
            </a:endParaRPr>
          </a:p>
        </p:txBody>
      </p:sp>
      <p:grpSp>
        <p:nvGrpSpPr>
          <p:cNvPr id="3" name="Group 3"/>
          <p:cNvGrpSpPr/>
          <p:nvPr/>
        </p:nvGrpSpPr>
        <p:grpSpPr>
          <a:xfrm>
            <a:off x="1937370" y="2013563"/>
            <a:ext cx="13687726" cy="7477944"/>
            <a:chOff x="0" y="0"/>
            <a:chExt cx="3604998" cy="1969500"/>
          </a:xfrm>
        </p:grpSpPr>
        <p:sp>
          <p:nvSpPr>
            <p:cNvPr id="4" name="Freeform 4"/>
            <p:cNvSpPr/>
            <p:nvPr/>
          </p:nvSpPr>
          <p:spPr>
            <a:xfrm>
              <a:off x="0" y="0"/>
              <a:ext cx="3604998" cy="1969500"/>
            </a:xfrm>
            <a:custGeom>
              <a:avLst/>
              <a:gdLst/>
              <a:ahLst/>
              <a:cxnLst/>
              <a:rect l="l" t="t" r="r" b="b"/>
              <a:pathLst>
                <a:path w="3604998" h="1969500">
                  <a:moveTo>
                    <a:pt x="0" y="0"/>
                  </a:moveTo>
                  <a:lnTo>
                    <a:pt x="3604998" y="0"/>
                  </a:lnTo>
                  <a:lnTo>
                    <a:pt x="3604998" y="1969500"/>
                  </a:lnTo>
                  <a:lnTo>
                    <a:pt x="0" y="1969500"/>
                  </a:lnTo>
                  <a:close/>
                </a:path>
              </a:pathLst>
            </a:custGeom>
            <a:solidFill>
              <a:srgbClr val="D1E9ED"/>
            </a:solidFill>
          </p:spPr>
          <p:txBody>
            <a:bodyPr/>
            <a:lstStyle/>
            <a:p>
              <a:endParaRPr lang="en-US"/>
            </a:p>
          </p:txBody>
        </p:sp>
        <p:sp>
          <p:nvSpPr>
            <p:cNvPr id="5" name="TextBox 5"/>
            <p:cNvSpPr txBox="1"/>
            <p:nvPr/>
          </p:nvSpPr>
          <p:spPr>
            <a:xfrm>
              <a:off x="0" y="-47625"/>
              <a:ext cx="3604998" cy="2017125"/>
            </a:xfrm>
            <a:prstGeom prst="rect">
              <a:avLst/>
            </a:prstGeom>
          </p:spPr>
          <p:txBody>
            <a:bodyPr lIns="50800" tIns="50800" rIns="50800" bIns="50800" rtlCol="0" anchor="ctr"/>
            <a:lstStyle/>
            <a:p>
              <a:pPr algn="ctr">
                <a:lnSpc>
                  <a:spcPts val="3178"/>
                </a:lnSpc>
              </a:pPr>
              <a:endParaRPr/>
            </a:p>
          </p:txBody>
        </p:sp>
      </p:grpSp>
      <p:sp>
        <p:nvSpPr>
          <p:cNvPr id="6" name="TextBox 6"/>
          <p:cNvSpPr txBox="1"/>
          <p:nvPr/>
        </p:nvSpPr>
        <p:spPr>
          <a:xfrm>
            <a:off x="2470747" y="3066317"/>
            <a:ext cx="11477719" cy="4657010"/>
          </a:xfrm>
          <a:prstGeom prst="rect">
            <a:avLst/>
          </a:prstGeom>
        </p:spPr>
        <p:txBody>
          <a:bodyPr lIns="0" tIns="0" rIns="0" bIns="0" rtlCol="0" anchor="t">
            <a:spAutoFit/>
          </a:bodyPr>
          <a:lstStyle/>
          <a:p>
            <a:pPr algn="just">
              <a:lnSpc>
                <a:spcPts val="3738"/>
              </a:lnSpc>
              <a:spcBef>
                <a:spcPct val="0"/>
              </a:spcBef>
            </a:pPr>
            <a:r>
              <a:rPr lang="en-US" sz="2670">
                <a:solidFill>
                  <a:srgbClr val="212022"/>
                </a:solidFill>
                <a:latin typeface="Opun"/>
                <a:ea typeface="Opun"/>
                <a:cs typeface="Opun"/>
                <a:sym typeface="Opun"/>
              </a:rPr>
              <a:t>Functions are generally used to return a specific value or calculate results based on input parameters</a:t>
            </a:r>
          </a:p>
          <a:p>
            <a:pPr algn="just">
              <a:lnSpc>
                <a:spcPts val="3738"/>
              </a:lnSpc>
              <a:spcBef>
                <a:spcPct val="0"/>
              </a:spcBef>
            </a:pPr>
            <a:r>
              <a:rPr lang="en-US" sz="2670">
                <a:solidFill>
                  <a:srgbClr val="212022"/>
                </a:solidFill>
                <a:latin typeface="Opun"/>
                <a:ea typeface="Opun"/>
                <a:cs typeface="Opun"/>
                <a:sym typeface="Opun"/>
              </a:rPr>
              <a:t>It include :</a:t>
            </a:r>
          </a:p>
          <a:p>
            <a:pPr algn="just">
              <a:lnSpc>
                <a:spcPts val="3738"/>
              </a:lnSpc>
              <a:spcBef>
                <a:spcPct val="0"/>
              </a:spcBef>
            </a:pPr>
            <a:r>
              <a:rPr lang="en-US" sz="2670">
                <a:solidFill>
                  <a:srgbClr val="212022"/>
                </a:solidFill>
                <a:latin typeface="Opun"/>
                <a:ea typeface="Opun"/>
                <a:cs typeface="Opun"/>
                <a:sym typeface="Opun"/>
              </a:rPr>
              <a:t>1. Calculating Total Reservation Costs</a:t>
            </a:r>
          </a:p>
          <a:p>
            <a:pPr algn="just">
              <a:lnSpc>
                <a:spcPts val="3738"/>
              </a:lnSpc>
              <a:spcBef>
                <a:spcPct val="0"/>
              </a:spcBef>
            </a:pPr>
            <a:r>
              <a:rPr lang="en-US" sz="2670">
                <a:solidFill>
                  <a:srgbClr val="212022"/>
                </a:solidFill>
                <a:latin typeface="Opun"/>
                <a:ea typeface="Opun"/>
                <a:cs typeface="Opun"/>
                <a:sym typeface="Opun"/>
              </a:rPr>
              <a:t>2.Validating Guest Details</a:t>
            </a:r>
          </a:p>
          <a:p>
            <a:pPr algn="just">
              <a:lnSpc>
                <a:spcPts val="3738"/>
              </a:lnSpc>
              <a:spcBef>
                <a:spcPct val="0"/>
              </a:spcBef>
            </a:pPr>
            <a:r>
              <a:rPr lang="en-US" sz="2670">
                <a:solidFill>
                  <a:srgbClr val="212022"/>
                </a:solidFill>
                <a:latin typeface="Opun"/>
                <a:ea typeface="Opun"/>
                <a:cs typeface="Opun"/>
                <a:sym typeface="Opun"/>
              </a:rPr>
              <a:t>3.Checking Room Availability</a:t>
            </a:r>
          </a:p>
          <a:p>
            <a:pPr algn="ctr">
              <a:lnSpc>
                <a:spcPts val="3738"/>
              </a:lnSpc>
              <a:spcBef>
                <a:spcPct val="0"/>
              </a:spcBef>
            </a:pPr>
            <a:endParaRPr lang="en-US" sz="2670">
              <a:solidFill>
                <a:srgbClr val="212022"/>
              </a:solidFill>
              <a:latin typeface="Opun"/>
              <a:ea typeface="Opun"/>
              <a:cs typeface="Opun"/>
              <a:sym typeface="Opun"/>
            </a:endParaRPr>
          </a:p>
          <a:p>
            <a:pPr algn="ctr">
              <a:lnSpc>
                <a:spcPts val="3738"/>
              </a:lnSpc>
              <a:spcBef>
                <a:spcPct val="0"/>
              </a:spcBef>
            </a:pPr>
            <a:endParaRPr lang="en-US" sz="2670">
              <a:solidFill>
                <a:srgbClr val="212022"/>
              </a:solidFill>
              <a:latin typeface="Opun"/>
              <a:ea typeface="Opun"/>
              <a:cs typeface="Opun"/>
              <a:sym typeface="Opun"/>
            </a:endParaRPr>
          </a:p>
          <a:p>
            <a:pPr algn="ctr">
              <a:lnSpc>
                <a:spcPts val="3738"/>
              </a:lnSpc>
              <a:spcBef>
                <a:spcPct val="0"/>
              </a:spcBef>
            </a:pPr>
            <a:endParaRPr lang="en-US" sz="2670">
              <a:solidFill>
                <a:srgbClr val="212022"/>
              </a:solidFill>
              <a:latin typeface="Opun"/>
              <a:ea typeface="Opun"/>
              <a:cs typeface="Opun"/>
              <a:sym typeface="Opun"/>
            </a:endParaRPr>
          </a:p>
          <a:p>
            <a:pPr algn="ctr">
              <a:lnSpc>
                <a:spcPts val="3738"/>
              </a:lnSpc>
              <a:spcBef>
                <a:spcPct val="0"/>
              </a:spcBef>
            </a:pPr>
            <a:endParaRPr lang="en-US" sz="2670">
              <a:solidFill>
                <a:srgbClr val="212022"/>
              </a:solidFill>
              <a:latin typeface="Opun"/>
              <a:ea typeface="Opun"/>
              <a:cs typeface="Opun"/>
              <a:sym typeface="Opun"/>
            </a:endParaRPr>
          </a:p>
        </p:txBody>
      </p:sp>
      <p:sp>
        <p:nvSpPr>
          <p:cNvPr id="7" name="Freeform 7"/>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3778859">
            <a:off x="-2725499" y="5527470"/>
            <a:ext cx="5450998" cy="5450998"/>
          </a:xfrm>
          <a:custGeom>
            <a:avLst/>
            <a:gdLst/>
            <a:ahLst/>
            <a:cxnLst/>
            <a:rect l="l" t="t" r="r" b="b"/>
            <a:pathLst>
              <a:path w="5450998" h="5450998">
                <a:moveTo>
                  <a:pt x="0" y="0"/>
                </a:moveTo>
                <a:lnTo>
                  <a:pt x="5450998" y="0"/>
                </a:lnTo>
                <a:lnTo>
                  <a:pt x="5450998" y="5450998"/>
                </a:lnTo>
                <a:lnTo>
                  <a:pt x="0" y="5450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778859">
            <a:off x="15399712" y="7358909"/>
            <a:ext cx="5450998" cy="5450998"/>
          </a:xfrm>
          <a:custGeom>
            <a:avLst/>
            <a:gdLst/>
            <a:ahLst/>
            <a:cxnLst/>
            <a:rect l="l" t="t" r="r" b="b"/>
            <a:pathLst>
              <a:path w="5450998" h="5450998">
                <a:moveTo>
                  <a:pt x="0" y="0"/>
                </a:moveTo>
                <a:lnTo>
                  <a:pt x="5450998" y="0"/>
                </a:lnTo>
                <a:lnTo>
                  <a:pt x="5450998" y="5450998"/>
                </a:lnTo>
                <a:lnTo>
                  <a:pt x="0" y="5450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0" y="4327650"/>
            <a:ext cx="815850" cy="81585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7" name="TextBox 7"/>
          <p:cNvSpPr txBox="1"/>
          <p:nvPr/>
        </p:nvSpPr>
        <p:spPr>
          <a:xfrm>
            <a:off x="1028700" y="1162050"/>
            <a:ext cx="15501133" cy="1878242"/>
          </a:xfrm>
          <a:prstGeom prst="rect">
            <a:avLst/>
          </a:prstGeom>
        </p:spPr>
        <p:txBody>
          <a:bodyPr lIns="0" tIns="0" rIns="0" bIns="0" rtlCol="0" anchor="t">
            <a:spAutoFit/>
          </a:bodyPr>
          <a:lstStyle/>
          <a:p>
            <a:pPr algn="ctr">
              <a:lnSpc>
                <a:spcPts val="7200"/>
              </a:lnSpc>
            </a:pPr>
            <a:r>
              <a:rPr lang="en-US" sz="7200">
                <a:solidFill>
                  <a:srgbClr val="258683"/>
                </a:solidFill>
                <a:latin typeface="Opun"/>
                <a:ea typeface="Opun"/>
                <a:cs typeface="Opun"/>
                <a:sym typeface="Opun"/>
              </a:rPr>
              <a:t>Triggers</a:t>
            </a:r>
          </a:p>
          <a:p>
            <a:pPr marL="0" lvl="0" indent="0" algn="ctr">
              <a:lnSpc>
                <a:spcPts val="7200"/>
              </a:lnSpc>
            </a:pPr>
            <a:endParaRPr lang="en-US" sz="7200">
              <a:solidFill>
                <a:srgbClr val="258683"/>
              </a:solidFill>
              <a:latin typeface="Opun"/>
              <a:ea typeface="Opun"/>
              <a:cs typeface="Opun"/>
              <a:sym typeface="Opun"/>
            </a:endParaRPr>
          </a:p>
        </p:txBody>
      </p:sp>
      <p:grpSp>
        <p:nvGrpSpPr>
          <p:cNvPr id="8" name="Group 8"/>
          <p:cNvGrpSpPr/>
          <p:nvPr/>
        </p:nvGrpSpPr>
        <p:grpSpPr>
          <a:xfrm>
            <a:off x="14051103" y="9509411"/>
            <a:ext cx="815850" cy="8158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1" name="Freeform 11"/>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2118449" y="2780212"/>
            <a:ext cx="14051103" cy="3863102"/>
          </a:xfrm>
          <a:prstGeom prst="rect">
            <a:avLst/>
          </a:prstGeom>
        </p:spPr>
        <p:txBody>
          <a:bodyPr lIns="0" tIns="0" rIns="0" bIns="0" rtlCol="0" anchor="t">
            <a:spAutoFit/>
          </a:bodyPr>
          <a:lstStyle/>
          <a:p>
            <a:pPr algn="ctr">
              <a:lnSpc>
                <a:spcPts val="3878"/>
              </a:lnSpc>
              <a:spcBef>
                <a:spcPct val="0"/>
              </a:spcBef>
            </a:pPr>
            <a:r>
              <a:rPr lang="en-US" sz="2770">
                <a:solidFill>
                  <a:srgbClr val="212022"/>
                </a:solidFill>
                <a:latin typeface="Opun"/>
                <a:ea typeface="Opun"/>
                <a:cs typeface="Opun"/>
                <a:sym typeface="Opun"/>
              </a:rPr>
              <a:t>A trigger is a procedural code that is automatically executed in response to certain events on a particular table or view in a database.</a:t>
            </a:r>
          </a:p>
          <a:p>
            <a:pPr algn="ctr">
              <a:lnSpc>
                <a:spcPts val="3878"/>
              </a:lnSpc>
              <a:spcBef>
                <a:spcPct val="0"/>
              </a:spcBef>
            </a:pPr>
            <a:r>
              <a:rPr lang="en-US" sz="2770">
                <a:solidFill>
                  <a:srgbClr val="212022"/>
                </a:solidFill>
                <a:latin typeface="Opun"/>
                <a:ea typeface="Opun"/>
                <a:cs typeface="Opun"/>
                <a:sym typeface="Opun"/>
              </a:rPr>
              <a:t>Below key is a type of trigger :</a:t>
            </a:r>
          </a:p>
          <a:p>
            <a:pPr algn="ctr">
              <a:lnSpc>
                <a:spcPts val="3878"/>
              </a:lnSpc>
              <a:spcBef>
                <a:spcPct val="0"/>
              </a:spcBef>
            </a:pPr>
            <a:r>
              <a:rPr lang="en-US" sz="2770">
                <a:solidFill>
                  <a:srgbClr val="212022"/>
                </a:solidFill>
                <a:latin typeface="Opun"/>
                <a:ea typeface="Opun"/>
                <a:cs typeface="Opun"/>
                <a:sym typeface="Opun"/>
              </a:rPr>
              <a:t>1.Update Room Status After Reservation</a:t>
            </a:r>
          </a:p>
          <a:p>
            <a:pPr algn="ctr">
              <a:lnSpc>
                <a:spcPts val="3878"/>
              </a:lnSpc>
              <a:spcBef>
                <a:spcPct val="0"/>
              </a:spcBef>
            </a:pPr>
            <a:r>
              <a:rPr lang="en-US" sz="2770">
                <a:solidFill>
                  <a:srgbClr val="212022"/>
                </a:solidFill>
                <a:latin typeface="Opun"/>
                <a:ea typeface="Opun"/>
                <a:cs typeface="Opun"/>
                <a:sym typeface="Opun"/>
              </a:rPr>
              <a:t>2.: Log Reservation Deletion</a:t>
            </a:r>
          </a:p>
          <a:p>
            <a:pPr algn="ctr">
              <a:lnSpc>
                <a:spcPts val="3878"/>
              </a:lnSpc>
              <a:spcBef>
                <a:spcPct val="0"/>
              </a:spcBef>
            </a:pPr>
            <a:r>
              <a:rPr lang="en-US" sz="2770">
                <a:solidFill>
                  <a:srgbClr val="212022"/>
                </a:solidFill>
                <a:latin typeface="Opun"/>
                <a:ea typeface="Opun"/>
                <a:cs typeface="Opun"/>
                <a:sym typeface="Opun"/>
              </a:rPr>
              <a:t>3.Auto-Update Payment Status</a:t>
            </a:r>
          </a:p>
          <a:p>
            <a:pPr algn="ctr">
              <a:lnSpc>
                <a:spcPts val="3878"/>
              </a:lnSpc>
              <a:spcBef>
                <a:spcPct val="0"/>
              </a:spcBef>
            </a:pPr>
            <a:r>
              <a:rPr lang="en-US" sz="2770">
                <a:solidFill>
                  <a:srgbClr val="212022"/>
                </a:solidFill>
                <a:latin typeface="Opun"/>
                <a:ea typeface="Opun"/>
                <a:cs typeface="Opun"/>
                <a:sym typeface="Opun"/>
              </a:rPr>
              <a:t>4.Track Staff Changes</a:t>
            </a:r>
          </a:p>
          <a:p>
            <a:pPr algn="ctr">
              <a:lnSpc>
                <a:spcPts val="3878"/>
              </a:lnSpc>
              <a:spcBef>
                <a:spcPct val="0"/>
              </a:spcBef>
            </a:pPr>
            <a:endParaRPr lang="en-US" sz="2770">
              <a:solidFill>
                <a:srgbClr val="212022"/>
              </a:solidFill>
              <a:latin typeface="Opun"/>
              <a:ea typeface="Opun"/>
              <a:cs typeface="Opun"/>
              <a:sym typeface="Opu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TextBox 2"/>
          <p:cNvSpPr txBox="1"/>
          <p:nvPr/>
        </p:nvSpPr>
        <p:spPr>
          <a:xfrm>
            <a:off x="6278301" y="1162050"/>
            <a:ext cx="10980999" cy="1878242"/>
          </a:xfrm>
          <a:prstGeom prst="rect">
            <a:avLst/>
          </a:prstGeom>
        </p:spPr>
        <p:txBody>
          <a:bodyPr lIns="0" tIns="0" rIns="0" bIns="0" rtlCol="0" anchor="t">
            <a:spAutoFit/>
          </a:bodyPr>
          <a:lstStyle/>
          <a:p>
            <a:pPr algn="l">
              <a:lnSpc>
                <a:spcPts val="7200"/>
              </a:lnSpc>
            </a:pPr>
            <a:r>
              <a:rPr lang="en-US" sz="7200">
                <a:solidFill>
                  <a:srgbClr val="000000"/>
                </a:solidFill>
                <a:latin typeface="Opun"/>
                <a:ea typeface="Opun"/>
                <a:cs typeface="Opun"/>
                <a:sym typeface="Opun"/>
              </a:rPr>
              <a:t> Data Dictionary</a:t>
            </a:r>
          </a:p>
          <a:p>
            <a:pPr marL="0" lvl="0" indent="0" algn="l">
              <a:lnSpc>
                <a:spcPts val="7200"/>
              </a:lnSpc>
            </a:pPr>
            <a:endParaRPr lang="en-US" sz="7200">
              <a:solidFill>
                <a:srgbClr val="000000"/>
              </a:solidFill>
              <a:latin typeface="Opun"/>
              <a:ea typeface="Opun"/>
              <a:cs typeface="Opun"/>
              <a:sym typeface="Opun"/>
            </a:endParaRPr>
          </a:p>
        </p:txBody>
      </p:sp>
      <p:sp>
        <p:nvSpPr>
          <p:cNvPr id="3" name="TextBox 3"/>
          <p:cNvSpPr txBox="1"/>
          <p:nvPr/>
        </p:nvSpPr>
        <p:spPr>
          <a:xfrm>
            <a:off x="3516951" y="2830742"/>
            <a:ext cx="13742349" cy="2738785"/>
          </a:xfrm>
          <a:prstGeom prst="rect">
            <a:avLst/>
          </a:prstGeom>
        </p:spPr>
        <p:txBody>
          <a:bodyPr lIns="0" tIns="0" rIns="0" bIns="0" rtlCol="0" anchor="t">
            <a:spAutoFit/>
          </a:bodyPr>
          <a:lstStyle/>
          <a:p>
            <a:pPr algn="l">
              <a:lnSpc>
                <a:spcPts val="7503"/>
              </a:lnSpc>
            </a:pPr>
            <a:r>
              <a:rPr lang="en-US" sz="4413">
                <a:solidFill>
                  <a:srgbClr val="000000"/>
                </a:solidFill>
                <a:latin typeface="Opun"/>
                <a:ea typeface="Opun"/>
                <a:cs typeface="Opun"/>
                <a:sym typeface="Opun"/>
              </a:rPr>
              <a:t>Provides table descriptions, including column names, data types, constraints, and relationships.</a:t>
            </a:r>
          </a:p>
          <a:p>
            <a:pPr marL="0" lvl="0" indent="0" algn="l">
              <a:lnSpc>
                <a:spcPts val="7503"/>
              </a:lnSpc>
            </a:pPr>
            <a:endParaRPr lang="en-US" sz="4413">
              <a:solidFill>
                <a:srgbClr val="000000"/>
              </a:solidFill>
              <a:latin typeface="Opun"/>
              <a:ea typeface="Opun"/>
              <a:cs typeface="Opun"/>
              <a:sym typeface="Opun"/>
            </a:endParaRPr>
          </a:p>
        </p:txBody>
      </p:sp>
      <p:sp>
        <p:nvSpPr>
          <p:cNvPr id="4" name="Freeform 4"/>
          <p:cNvSpPr/>
          <p:nvPr/>
        </p:nvSpPr>
        <p:spPr>
          <a:xfrm>
            <a:off x="14802918" y="5248547"/>
            <a:ext cx="6970164" cy="6551954"/>
          </a:xfrm>
          <a:custGeom>
            <a:avLst/>
            <a:gdLst/>
            <a:ahLst/>
            <a:cxnLst/>
            <a:rect l="l" t="t" r="r" b="b"/>
            <a:pathLst>
              <a:path w="6970164" h="6551954">
                <a:moveTo>
                  <a:pt x="0" y="0"/>
                </a:moveTo>
                <a:lnTo>
                  <a:pt x="6970164" y="0"/>
                </a:lnTo>
                <a:lnTo>
                  <a:pt x="6970164" y="6551954"/>
                </a:lnTo>
                <a:lnTo>
                  <a:pt x="0" y="6551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839551" y="4096022"/>
            <a:ext cx="839499" cy="8394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8" name="Group 8"/>
          <p:cNvGrpSpPr/>
          <p:nvPr/>
        </p:nvGrpSpPr>
        <p:grpSpPr>
          <a:xfrm>
            <a:off x="16011294" y="5143500"/>
            <a:ext cx="494400" cy="4944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1" name="Freeform 11"/>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TextBox 2"/>
          <p:cNvSpPr txBox="1"/>
          <p:nvPr/>
        </p:nvSpPr>
        <p:spPr>
          <a:xfrm>
            <a:off x="7291547" y="487669"/>
            <a:ext cx="8324190" cy="1878242"/>
          </a:xfrm>
          <a:prstGeom prst="rect">
            <a:avLst/>
          </a:prstGeom>
        </p:spPr>
        <p:txBody>
          <a:bodyPr lIns="0" tIns="0" rIns="0" bIns="0" rtlCol="0" anchor="t">
            <a:spAutoFit/>
          </a:bodyPr>
          <a:lstStyle/>
          <a:p>
            <a:pPr algn="l">
              <a:lnSpc>
                <a:spcPts val="7200"/>
              </a:lnSpc>
            </a:pPr>
            <a:r>
              <a:rPr lang="en-US" sz="7200">
                <a:solidFill>
                  <a:srgbClr val="258683"/>
                </a:solidFill>
                <a:latin typeface="Opun"/>
                <a:ea typeface="Opun"/>
                <a:cs typeface="Opun"/>
                <a:sym typeface="Opun"/>
              </a:rPr>
              <a:t> Views</a:t>
            </a:r>
          </a:p>
          <a:p>
            <a:pPr marL="0" lvl="0" indent="0" algn="l">
              <a:lnSpc>
                <a:spcPts val="7200"/>
              </a:lnSpc>
            </a:pPr>
            <a:endParaRPr lang="en-US" sz="7200">
              <a:solidFill>
                <a:srgbClr val="258683"/>
              </a:solidFill>
              <a:latin typeface="Opun"/>
              <a:ea typeface="Opun"/>
              <a:cs typeface="Opun"/>
              <a:sym typeface="Opun"/>
            </a:endParaRPr>
          </a:p>
        </p:txBody>
      </p:sp>
      <p:sp>
        <p:nvSpPr>
          <p:cNvPr id="3" name="Freeform 3"/>
          <p:cNvSpPr/>
          <p:nvPr/>
        </p:nvSpPr>
        <p:spPr>
          <a:xfrm rot="-3778859">
            <a:off x="15399712" y="7358909"/>
            <a:ext cx="5450998" cy="5450998"/>
          </a:xfrm>
          <a:custGeom>
            <a:avLst/>
            <a:gdLst/>
            <a:ahLst/>
            <a:cxnLst/>
            <a:rect l="l" t="t" r="r" b="b"/>
            <a:pathLst>
              <a:path w="5450998" h="5450998">
                <a:moveTo>
                  <a:pt x="0" y="0"/>
                </a:moveTo>
                <a:lnTo>
                  <a:pt x="5450998" y="0"/>
                </a:lnTo>
                <a:lnTo>
                  <a:pt x="5450998" y="5450998"/>
                </a:lnTo>
                <a:lnTo>
                  <a:pt x="0" y="5450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190984">
            <a:off x="-2556400" y="-1219028"/>
            <a:ext cx="5450998" cy="5450998"/>
          </a:xfrm>
          <a:custGeom>
            <a:avLst/>
            <a:gdLst/>
            <a:ahLst/>
            <a:cxnLst/>
            <a:rect l="l" t="t" r="r" b="b"/>
            <a:pathLst>
              <a:path w="5450998" h="5450998">
                <a:moveTo>
                  <a:pt x="0" y="0"/>
                </a:moveTo>
                <a:lnTo>
                  <a:pt x="5450998" y="0"/>
                </a:lnTo>
                <a:lnTo>
                  <a:pt x="5450998" y="5450998"/>
                </a:lnTo>
                <a:lnTo>
                  <a:pt x="0" y="54509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4"/>
            <a:stretch>
              <a:fillRect/>
            </a:stretch>
          </a:blipFill>
        </p:spPr>
        <p:txBody>
          <a:bodyPr/>
          <a:lstStyle/>
          <a:p>
            <a:endParaRPr lang="en-US"/>
          </a:p>
        </p:txBody>
      </p:sp>
      <p:sp>
        <p:nvSpPr>
          <p:cNvPr id="6" name="Freeform 6"/>
          <p:cNvSpPr/>
          <p:nvPr/>
        </p:nvSpPr>
        <p:spPr>
          <a:xfrm>
            <a:off x="10429583" y="4366210"/>
            <a:ext cx="5186154" cy="3669204"/>
          </a:xfrm>
          <a:custGeom>
            <a:avLst/>
            <a:gdLst/>
            <a:ahLst/>
            <a:cxnLst/>
            <a:rect l="l" t="t" r="r" b="b"/>
            <a:pathLst>
              <a:path w="5186154" h="3669204">
                <a:moveTo>
                  <a:pt x="0" y="0"/>
                </a:moveTo>
                <a:lnTo>
                  <a:pt x="5186154" y="0"/>
                </a:lnTo>
                <a:lnTo>
                  <a:pt x="5186154" y="3669204"/>
                </a:lnTo>
                <a:lnTo>
                  <a:pt x="0" y="3669204"/>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081750" y="1839103"/>
            <a:ext cx="12912674" cy="996466"/>
          </a:xfrm>
          <a:prstGeom prst="rect">
            <a:avLst/>
          </a:prstGeom>
        </p:spPr>
        <p:txBody>
          <a:bodyPr lIns="0" tIns="0" rIns="0" bIns="0" rtlCol="0" anchor="t">
            <a:spAutoFit/>
          </a:bodyPr>
          <a:lstStyle/>
          <a:p>
            <a:pPr algn="l">
              <a:lnSpc>
                <a:spcPts val="4056"/>
              </a:lnSpc>
              <a:spcBef>
                <a:spcPct val="0"/>
              </a:spcBef>
            </a:pPr>
            <a:r>
              <a:rPr lang="en-US" sz="2897">
                <a:solidFill>
                  <a:srgbClr val="000000"/>
                </a:solidFill>
                <a:latin typeface="Opun"/>
                <a:ea typeface="Opun"/>
                <a:cs typeface="Opun"/>
                <a:sym typeface="Opun"/>
              </a:rPr>
              <a:t>Views are virtual tables created to simplify data access, enhance reporting, and improve the readability of complex queries. </a:t>
            </a:r>
          </a:p>
        </p:txBody>
      </p:sp>
      <p:sp>
        <p:nvSpPr>
          <p:cNvPr id="8" name="TextBox 8"/>
          <p:cNvSpPr txBox="1"/>
          <p:nvPr/>
        </p:nvSpPr>
        <p:spPr>
          <a:xfrm>
            <a:off x="2081750" y="3284919"/>
            <a:ext cx="11881060" cy="5257942"/>
          </a:xfrm>
          <a:prstGeom prst="rect">
            <a:avLst/>
          </a:prstGeom>
        </p:spPr>
        <p:txBody>
          <a:bodyPr lIns="0" tIns="0" rIns="0" bIns="0" rtlCol="0" anchor="t">
            <a:spAutoFit/>
          </a:bodyPr>
          <a:lstStyle/>
          <a:p>
            <a:pPr algn="l">
              <a:lnSpc>
                <a:spcPts val="4154"/>
              </a:lnSpc>
              <a:spcBef>
                <a:spcPct val="0"/>
              </a:spcBef>
            </a:pPr>
            <a:r>
              <a:rPr lang="en-US" sz="2967">
                <a:solidFill>
                  <a:srgbClr val="000000"/>
                </a:solidFill>
                <a:latin typeface="Opun"/>
                <a:ea typeface="Opun"/>
                <a:cs typeface="Opun"/>
                <a:sym typeface="Opun"/>
              </a:rPr>
              <a:t>The following views were designed to support hotel management operations:</a:t>
            </a:r>
          </a:p>
          <a:p>
            <a:pPr algn="l">
              <a:lnSpc>
                <a:spcPts val="4154"/>
              </a:lnSpc>
              <a:spcBef>
                <a:spcPct val="0"/>
              </a:spcBef>
            </a:pPr>
            <a:r>
              <a:rPr lang="en-US" sz="2967">
                <a:solidFill>
                  <a:srgbClr val="000000"/>
                </a:solidFill>
                <a:latin typeface="Opun"/>
                <a:ea typeface="Opun"/>
                <a:cs typeface="Opun"/>
                <a:sym typeface="Opun"/>
              </a:rPr>
              <a:t>1. Guest Reservation Summary </a:t>
            </a:r>
          </a:p>
          <a:p>
            <a:pPr algn="l">
              <a:lnSpc>
                <a:spcPts val="4154"/>
              </a:lnSpc>
              <a:spcBef>
                <a:spcPct val="0"/>
              </a:spcBef>
            </a:pPr>
            <a:r>
              <a:rPr lang="en-US" sz="2967">
                <a:solidFill>
                  <a:srgbClr val="000000"/>
                </a:solidFill>
                <a:latin typeface="Opun"/>
                <a:ea typeface="Opun"/>
                <a:cs typeface="Opun"/>
                <a:sym typeface="Opun"/>
              </a:rPr>
              <a:t>2. Room Occupancy </a:t>
            </a:r>
          </a:p>
          <a:p>
            <a:pPr algn="l">
              <a:lnSpc>
                <a:spcPts val="4154"/>
              </a:lnSpc>
              <a:spcBef>
                <a:spcPct val="0"/>
              </a:spcBef>
            </a:pPr>
            <a:r>
              <a:rPr lang="en-US" sz="2967">
                <a:solidFill>
                  <a:srgbClr val="000000"/>
                </a:solidFill>
                <a:latin typeface="Opun"/>
                <a:ea typeface="Opun"/>
                <a:cs typeface="Opun"/>
                <a:sym typeface="Opun"/>
              </a:rPr>
              <a:t>3. Revenue Analysis </a:t>
            </a:r>
          </a:p>
          <a:p>
            <a:pPr algn="l">
              <a:lnSpc>
                <a:spcPts val="4154"/>
              </a:lnSpc>
              <a:spcBef>
                <a:spcPct val="0"/>
              </a:spcBef>
            </a:pPr>
            <a:r>
              <a:rPr lang="en-US" sz="2967">
                <a:solidFill>
                  <a:srgbClr val="000000"/>
                </a:solidFill>
                <a:latin typeface="Opun"/>
                <a:ea typeface="Opun"/>
                <a:cs typeface="Opun"/>
                <a:sym typeface="Opun"/>
              </a:rPr>
              <a:t>4. Staff Performance </a:t>
            </a:r>
          </a:p>
          <a:p>
            <a:pPr algn="l">
              <a:lnSpc>
                <a:spcPts val="4154"/>
              </a:lnSpc>
              <a:spcBef>
                <a:spcPct val="0"/>
              </a:spcBef>
            </a:pPr>
            <a:r>
              <a:rPr lang="en-US" sz="2967">
                <a:solidFill>
                  <a:srgbClr val="000000"/>
                </a:solidFill>
                <a:latin typeface="Opun"/>
                <a:ea typeface="Opun"/>
                <a:cs typeface="Opun"/>
                <a:sym typeface="Opun"/>
              </a:rPr>
              <a:t>5. Room Amenities </a:t>
            </a:r>
          </a:p>
          <a:p>
            <a:pPr algn="l">
              <a:lnSpc>
                <a:spcPts val="4154"/>
              </a:lnSpc>
              <a:spcBef>
                <a:spcPct val="0"/>
              </a:spcBef>
            </a:pPr>
            <a:r>
              <a:rPr lang="en-US" sz="2967">
                <a:solidFill>
                  <a:srgbClr val="000000"/>
                </a:solidFill>
                <a:latin typeface="Opun"/>
                <a:ea typeface="Opun"/>
                <a:cs typeface="Opun"/>
                <a:sym typeface="Opun"/>
              </a:rPr>
              <a:t>6. Partner Performance </a:t>
            </a:r>
          </a:p>
          <a:p>
            <a:pPr algn="l">
              <a:lnSpc>
                <a:spcPts val="4154"/>
              </a:lnSpc>
              <a:spcBef>
                <a:spcPct val="0"/>
              </a:spcBef>
            </a:pPr>
            <a:r>
              <a:rPr lang="en-US" sz="2967">
                <a:solidFill>
                  <a:srgbClr val="000000"/>
                </a:solidFill>
                <a:latin typeface="Opun"/>
                <a:ea typeface="Opun"/>
                <a:cs typeface="Opun"/>
                <a:sym typeface="Opun"/>
              </a:rPr>
              <a:t>7. Upcoming Reservations</a:t>
            </a:r>
          </a:p>
          <a:p>
            <a:pPr algn="l">
              <a:lnSpc>
                <a:spcPts val="4154"/>
              </a:lnSpc>
              <a:spcBef>
                <a:spcPct val="0"/>
              </a:spcBef>
            </a:pPr>
            <a:r>
              <a:rPr lang="en-US" sz="2967">
                <a:solidFill>
                  <a:srgbClr val="000000"/>
                </a:solidFill>
                <a:latin typeface="Opun"/>
                <a:ea typeface="Opun"/>
                <a:cs typeface="Opun"/>
                <a:sym typeface="Opun"/>
              </a:rPr>
              <a:t>8. Guest Reviews</a:t>
            </a:r>
          </a:p>
          <a:p>
            <a:pPr algn="l">
              <a:lnSpc>
                <a:spcPts val="4154"/>
              </a:lnSpc>
              <a:spcBef>
                <a:spcPct val="0"/>
              </a:spcBef>
            </a:pPr>
            <a:endParaRPr lang="en-US" sz="2967">
              <a:solidFill>
                <a:srgbClr val="000000"/>
              </a:solidFill>
              <a:latin typeface="Opun"/>
              <a:ea typeface="Opun"/>
              <a:cs typeface="Opun"/>
              <a:sym typeface="Opu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grpSp>
        <p:nvGrpSpPr>
          <p:cNvPr id="2" name="Group 2"/>
          <p:cNvGrpSpPr/>
          <p:nvPr/>
        </p:nvGrpSpPr>
        <p:grpSpPr>
          <a:xfrm>
            <a:off x="0" y="-2052046"/>
            <a:ext cx="18288000" cy="5246370"/>
            <a:chOff x="0" y="0"/>
            <a:chExt cx="2833290" cy="812800"/>
          </a:xfrm>
        </p:grpSpPr>
        <p:sp>
          <p:nvSpPr>
            <p:cNvPr id="3" name="Freeform 3"/>
            <p:cNvSpPr/>
            <p:nvPr/>
          </p:nvSpPr>
          <p:spPr>
            <a:xfrm>
              <a:off x="0" y="0"/>
              <a:ext cx="2833290" cy="812800"/>
            </a:xfrm>
            <a:custGeom>
              <a:avLst/>
              <a:gdLst/>
              <a:ahLst/>
              <a:cxnLst/>
              <a:rect l="l" t="t" r="r" b="b"/>
              <a:pathLst>
                <a:path w="2833290" h="812800">
                  <a:moveTo>
                    <a:pt x="0" y="0"/>
                  </a:moveTo>
                  <a:lnTo>
                    <a:pt x="2833290" y="0"/>
                  </a:lnTo>
                  <a:lnTo>
                    <a:pt x="2833290" y="812800"/>
                  </a:lnTo>
                  <a:lnTo>
                    <a:pt x="0" y="812800"/>
                  </a:lnTo>
                  <a:close/>
                </a:path>
              </a:pathLst>
            </a:custGeom>
            <a:blipFill>
              <a:blip r:embed="rId2"/>
              <a:stretch>
                <a:fillRect t="-26470" b="-26470"/>
              </a:stretch>
            </a:blipFill>
          </p:spPr>
          <p:txBody>
            <a:bodyPr/>
            <a:lstStyle/>
            <a:p>
              <a:endParaRPr lang="en-US"/>
            </a:p>
          </p:txBody>
        </p:sp>
      </p:grpSp>
      <p:sp>
        <p:nvSpPr>
          <p:cNvPr id="4" name="Freeform 4"/>
          <p:cNvSpPr/>
          <p:nvPr/>
        </p:nvSpPr>
        <p:spPr>
          <a:xfrm rot="-3470033">
            <a:off x="-922190" y="7151564"/>
            <a:ext cx="4277330" cy="4830660"/>
          </a:xfrm>
          <a:custGeom>
            <a:avLst/>
            <a:gdLst/>
            <a:ahLst/>
            <a:cxnLst/>
            <a:rect l="l" t="t" r="r" b="b"/>
            <a:pathLst>
              <a:path w="4277330" h="4830660">
                <a:moveTo>
                  <a:pt x="0" y="0"/>
                </a:moveTo>
                <a:lnTo>
                  <a:pt x="4277330" y="0"/>
                </a:lnTo>
                <a:lnTo>
                  <a:pt x="4277330" y="4830660"/>
                </a:lnTo>
                <a:lnTo>
                  <a:pt x="0" y="4830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231872" y="4886109"/>
            <a:ext cx="10304290" cy="4842029"/>
          </a:xfrm>
          <a:prstGeom prst="rect">
            <a:avLst/>
          </a:prstGeom>
        </p:spPr>
        <p:txBody>
          <a:bodyPr lIns="0" tIns="0" rIns="0" bIns="0" rtlCol="0" anchor="t">
            <a:spAutoFit/>
          </a:bodyPr>
          <a:lstStyle/>
          <a:p>
            <a:pPr marL="604516" lvl="1" indent="-302258" algn="ctr">
              <a:lnSpc>
                <a:spcPts val="3919"/>
              </a:lnSpc>
              <a:buFont typeface="Arial"/>
              <a:buChar char="•"/>
            </a:pPr>
            <a:r>
              <a:rPr lang="en-US" sz="2799">
                <a:solidFill>
                  <a:srgbClr val="000000"/>
                </a:solidFill>
                <a:latin typeface="Opun"/>
                <a:ea typeface="Opun"/>
                <a:cs typeface="Opun"/>
                <a:sym typeface="Opun"/>
              </a:rPr>
              <a:t>Outcome: Successfully implemented database for hotel management.</a:t>
            </a:r>
          </a:p>
          <a:p>
            <a:pPr marL="604516" lvl="1" indent="-302258" algn="ctr">
              <a:lnSpc>
                <a:spcPts val="3919"/>
              </a:lnSpc>
              <a:buFont typeface="Arial"/>
              <a:buChar char="•"/>
            </a:pPr>
            <a:r>
              <a:rPr lang="en-US" sz="2799">
                <a:solidFill>
                  <a:srgbClr val="000000"/>
                </a:solidFill>
                <a:latin typeface="Opun"/>
                <a:ea typeface="Opun"/>
                <a:cs typeface="Opun"/>
                <a:sym typeface="Opun"/>
              </a:rPr>
              <a:t>Strengths &amp; Weaknesses: Discuss system advantages and limitations.</a:t>
            </a:r>
          </a:p>
          <a:p>
            <a:pPr marL="604516" lvl="1" indent="-302258" algn="ctr">
              <a:lnSpc>
                <a:spcPts val="3919"/>
              </a:lnSpc>
              <a:buFont typeface="Arial"/>
              <a:buChar char="•"/>
            </a:pPr>
            <a:r>
              <a:rPr lang="en-US" sz="2799">
                <a:solidFill>
                  <a:srgbClr val="000000"/>
                </a:solidFill>
                <a:latin typeface="Opun"/>
                <a:ea typeface="Opun"/>
                <a:cs typeface="Opun"/>
                <a:sym typeface="Opun"/>
              </a:rPr>
              <a:t>Challenges &amp; Difficulties: Highlight obstacles faced.</a:t>
            </a:r>
          </a:p>
          <a:p>
            <a:pPr marL="604516" lvl="1" indent="-302258" algn="ctr">
              <a:lnSpc>
                <a:spcPts val="3919"/>
              </a:lnSpc>
              <a:buFont typeface="Arial"/>
              <a:buChar char="•"/>
            </a:pPr>
            <a:r>
              <a:rPr lang="en-US" sz="2799">
                <a:solidFill>
                  <a:srgbClr val="000000"/>
                </a:solidFill>
                <a:latin typeface="Opun"/>
                <a:ea typeface="Opun"/>
                <a:cs typeface="Opun"/>
                <a:sym typeface="Opun"/>
              </a:rPr>
              <a:t>Future Work: Possible improvements like AI integration, mobile app expansion, and enhanced security.</a:t>
            </a:r>
          </a:p>
          <a:p>
            <a:pPr marL="604516" lvl="1" indent="-302258" algn="ctr">
              <a:lnSpc>
                <a:spcPts val="3919"/>
              </a:lnSpc>
              <a:buFont typeface="Arial"/>
              <a:buChar char="•"/>
            </a:pPr>
            <a:r>
              <a:rPr lang="en-US" sz="2799">
                <a:solidFill>
                  <a:srgbClr val="000000"/>
                </a:solidFill>
                <a:latin typeface="Opun"/>
                <a:ea typeface="Opun"/>
                <a:cs typeface="Opun"/>
                <a:sym typeface="Opun"/>
              </a:rPr>
              <a:t>Final Thoughts: System enhances hotel operations and guest experience.</a:t>
            </a:r>
          </a:p>
          <a:p>
            <a:pPr marL="0" lvl="0" indent="0" algn="ctr">
              <a:lnSpc>
                <a:spcPts val="3079"/>
              </a:lnSpc>
              <a:spcBef>
                <a:spcPct val="0"/>
              </a:spcBef>
            </a:pPr>
            <a:endParaRPr lang="en-US" sz="2799">
              <a:solidFill>
                <a:srgbClr val="000000"/>
              </a:solidFill>
              <a:latin typeface="Opun"/>
              <a:ea typeface="Opun"/>
              <a:cs typeface="Opun"/>
              <a:sym typeface="Opun"/>
            </a:endParaRPr>
          </a:p>
        </p:txBody>
      </p:sp>
      <p:sp>
        <p:nvSpPr>
          <p:cNvPr id="6" name="Freeform 6"/>
          <p:cNvSpPr/>
          <p:nvPr/>
        </p:nvSpPr>
        <p:spPr>
          <a:xfrm rot="-3470033">
            <a:off x="16152291" y="7379633"/>
            <a:ext cx="4271419" cy="4823984"/>
          </a:xfrm>
          <a:custGeom>
            <a:avLst/>
            <a:gdLst/>
            <a:ahLst/>
            <a:cxnLst/>
            <a:rect l="l" t="t" r="r" b="b"/>
            <a:pathLst>
              <a:path w="4271419" h="4823984">
                <a:moveTo>
                  <a:pt x="0" y="0"/>
                </a:moveTo>
                <a:lnTo>
                  <a:pt x="4271418" y="0"/>
                </a:lnTo>
                <a:lnTo>
                  <a:pt x="4271418" y="4823984"/>
                </a:lnTo>
                <a:lnTo>
                  <a:pt x="0" y="48239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74101" y="5923898"/>
            <a:ext cx="642374" cy="64237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0" name="TextBox 10"/>
          <p:cNvSpPr txBox="1"/>
          <p:nvPr/>
        </p:nvSpPr>
        <p:spPr>
          <a:xfrm>
            <a:off x="2540787" y="3240807"/>
            <a:ext cx="13206426" cy="2503258"/>
          </a:xfrm>
          <a:prstGeom prst="rect">
            <a:avLst/>
          </a:prstGeom>
        </p:spPr>
        <p:txBody>
          <a:bodyPr lIns="0" tIns="0" rIns="0" bIns="0" rtlCol="0" anchor="t">
            <a:spAutoFit/>
          </a:bodyPr>
          <a:lstStyle/>
          <a:p>
            <a:pPr algn="ctr">
              <a:lnSpc>
                <a:spcPts val="10080"/>
              </a:lnSpc>
            </a:pPr>
            <a:r>
              <a:rPr lang="en-US" sz="7200">
                <a:solidFill>
                  <a:srgbClr val="000000"/>
                </a:solidFill>
                <a:latin typeface="Opun"/>
                <a:ea typeface="Opun"/>
                <a:cs typeface="Opun"/>
                <a:sym typeface="Opun"/>
              </a:rPr>
              <a:t>Conclusion &amp; Future Work</a:t>
            </a:r>
          </a:p>
          <a:p>
            <a:pPr marL="0" lvl="0" indent="0" algn="ctr">
              <a:lnSpc>
                <a:spcPts val="10080"/>
              </a:lnSpc>
              <a:spcBef>
                <a:spcPct val="0"/>
              </a:spcBef>
            </a:pPr>
            <a:endParaRPr lang="en-US" sz="7200">
              <a:solidFill>
                <a:srgbClr val="000000"/>
              </a:solidFill>
              <a:latin typeface="Opun"/>
              <a:ea typeface="Opun"/>
              <a:cs typeface="Opun"/>
              <a:sym typeface="Opun"/>
            </a:endParaRPr>
          </a:p>
        </p:txBody>
      </p:sp>
      <p:grpSp>
        <p:nvGrpSpPr>
          <p:cNvPr id="11" name="Group 11"/>
          <p:cNvGrpSpPr/>
          <p:nvPr/>
        </p:nvGrpSpPr>
        <p:grpSpPr>
          <a:xfrm>
            <a:off x="1506900" y="9566894"/>
            <a:ext cx="642374" cy="64237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4" name="Group 14"/>
          <p:cNvGrpSpPr/>
          <p:nvPr/>
        </p:nvGrpSpPr>
        <p:grpSpPr>
          <a:xfrm>
            <a:off x="16135479" y="9470438"/>
            <a:ext cx="642374" cy="64237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7" name="Group 17"/>
          <p:cNvGrpSpPr/>
          <p:nvPr/>
        </p:nvGrpSpPr>
        <p:grpSpPr>
          <a:xfrm>
            <a:off x="16938113" y="9149251"/>
            <a:ext cx="417642" cy="41764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20" name="Group 20"/>
          <p:cNvGrpSpPr/>
          <p:nvPr/>
        </p:nvGrpSpPr>
        <p:grpSpPr>
          <a:xfrm>
            <a:off x="17551560" y="6282002"/>
            <a:ext cx="417642" cy="41764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5400000" flipH="1">
            <a:off x="13197695" y="5248666"/>
            <a:ext cx="6913821" cy="4114800"/>
          </a:xfrm>
          <a:custGeom>
            <a:avLst/>
            <a:gdLst/>
            <a:ahLst/>
            <a:cxnLst/>
            <a:rect l="l" t="t" r="r" b="b"/>
            <a:pathLst>
              <a:path w="6913821" h="4114800">
                <a:moveTo>
                  <a:pt x="6913821" y="0"/>
                </a:moveTo>
                <a:lnTo>
                  <a:pt x="0" y="0"/>
                </a:lnTo>
                <a:lnTo>
                  <a:pt x="0" y="4114800"/>
                </a:lnTo>
                <a:lnTo>
                  <a:pt x="6913821" y="4114800"/>
                </a:lnTo>
                <a:lnTo>
                  <a:pt x="691382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251804" y="4348990"/>
            <a:ext cx="13784393" cy="2089035"/>
          </a:xfrm>
          <a:prstGeom prst="rect">
            <a:avLst/>
          </a:prstGeom>
        </p:spPr>
        <p:txBody>
          <a:bodyPr lIns="0" tIns="0" rIns="0" bIns="0" rtlCol="0" anchor="t">
            <a:spAutoFit/>
          </a:bodyPr>
          <a:lstStyle/>
          <a:p>
            <a:pPr marL="0" lvl="0" indent="0" algn="ctr">
              <a:lnSpc>
                <a:spcPts val="15481"/>
              </a:lnSpc>
            </a:pPr>
            <a:r>
              <a:rPr lang="en-US" sz="16296">
                <a:solidFill>
                  <a:srgbClr val="000000"/>
                </a:solidFill>
                <a:latin typeface="Opun"/>
                <a:ea typeface="Opun"/>
                <a:cs typeface="Opun"/>
                <a:sym typeface="Opun"/>
              </a:rPr>
              <a:t>Thank You</a:t>
            </a:r>
          </a:p>
        </p:txBody>
      </p:sp>
      <p:sp>
        <p:nvSpPr>
          <p:cNvPr id="4" name="TextBox 4"/>
          <p:cNvSpPr txBox="1"/>
          <p:nvPr/>
        </p:nvSpPr>
        <p:spPr>
          <a:xfrm>
            <a:off x="4228520" y="6768221"/>
            <a:ext cx="9830960" cy="537845"/>
          </a:xfrm>
          <a:prstGeom prst="rect">
            <a:avLst/>
          </a:prstGeom>
        </p:spPr>
        <p:txBody>
          <a:bodyPr lIns="0" tIns="0" rIns="0" bIns="0" rtlCol="0" anchor="t">
            <a:spAutoFit/>
          </a:bodyPr>
          <a:lstStyle/>
          <a:p>
            <a:pPr marL="0" lvl="0" indent="0" algn="ctr">
              <a:lnSpc>
                <a:spcPts val="4480"/>
              </a:lnSpc>
              <a:spcBef>
                <a:spcPct val="0"/>
              </a:spcBef>
            </a:pPr>
            <a:r>
              <a:rPr lang="en-US" sz="3200" spc="640">
                <a:solidFill>
                  <a:srgbClr val="000000"/>
                </a:solidFill>
                <a:latin typeface="Opun"/>
                <a:ea typeface="Opun"/>
                <a:cs typeface="Opun"/>
                <a:sym typeface="Opun"/>
              </a:rPr>
              <a:t>January 2024</a:t>
            </a:r>
          </a:p>
        </p:txBody>
      </p:sp>
      <p:sp>
        <p:nvSpPr>
          <p:cNvPr id="5" name="Freeform 5"/>
          <p:cNvSpPr/>
          <p:nvPr/>
        </p:nvSpPr>
        <p:spPr>
          <a:xfrm rot="5932622">
            <a:off x="-2076779" y="-1557234"/>
            <a:ext cx="8581051" cy="7660538"/>
          </a:xfrm>
          <a:custGeom>
            <a:avLst/>
            <a:gdLst/>
            <a:ahLst/>
            <a:cxnLst/>
            <a:rect l="l" t="t" r="r" b="b"/>
            <a:pathLst>
              <a:path w="8581051" h="7660538">
                <a:moveTo>
                  <a:pt x="0" y="0"/>
                </a:moveTo>
                <a:lnTo>
                  <a:pt x="8581051" y="0"/>
                </a:lnTo>
                <a:lnTo>
                  <a:pt x="8581051" y="7660538"/>
                </a:lnTo>
                <a:lnTo>
                  <a:pt x="0" y="7660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3100733" y="431560"/>
            <a:ext cx="839499" cy="83949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9" name="Group 9"/>
          <p:cNvGrpSpPr/>
          <p:nvPr/>
        </p:nvGrpSpPr>
        <p:grpSpPr>
          <a:xfrm>
            <a:off x="2213747" y="1275900"/>
            <a:ext cx="494400" cy="494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2" name="Group 12"/>
          <p:cNvGrpSpPr/>
          <p:nvPr/>
        </p:nvGrpSpPr>
        <p:grpSpPr>
          <a:xfrm>
            <a:off x="17259300" y="431560"/>
            <a:ext cx="555717" cy="55571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5" name="Group 15"/>
          <p:cNvGrpSpPr/>
          <p:nvPr/>
        </p:nvGrpSpPr>
        <p:grpSpPr>
          <a:xfrm>
            <a:off x="16036196" y="744709"/>
            <a:ext cx="1062382" cy="10623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8" name="Group 18"/>
          <p:cNvGrpSpPr/>
          <p:nvPr/>
        </p:nvGrpSpPr>
        <p:grpSpPr>
          <a:xfrm>
            <a:off x="1374248" y="7890032"/>
            <a:ext cx="839499" cy="83949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21" name="Group 21"/>
          <p:cNvGrpSpPr/>
          <p:nvPr/>
        </p:nvGrpSpPr>
        <p:grpSpPr>
          <a:xfrm>
            <a:off x="632400" y="8482330"/>
            <a:ext cx="494400" cy="4944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24" name="Freeform 24"/>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a:off x="-466415" y="-238779"/>
            <a:ext cx="6913821" cy="4114800"/>
          </a:xfrm>
          <a:custGeom>
            <a:avLst/>
            <a:gdLst/>
            <a:ahLst/>
            <a:cxnLst/>
            <a:rect l="l" t="t" r="r" b="b"/>
            <a:pathLst>
              <a:path w="6913821" h="4114800">
                <a:moveTo>
                  <a:pt x="0" y="0"/>
                </a:moveTo>
                <a:lnTo>
                  <a:pt x="6913821" y="0"/>
                </a:lnTo>
                <a:lnTo>
                  <a:pt x="69138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448452" y="5143500"/>
            <a:ext cx="1062382" cy="106238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6" name="Group 6"/>
          <p:cNvGrpSpPr/>
          <p:nvPr/>
        </p:nvGrpSpPr>
        <p:grpSpPr>
          <a:xfrm>
            <a:off x="17510834" y="6205882"/>
            <a:ext cx="555717" cy="55571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9" name="TextBox 9"/>
          <p:cNvSpPr txBox="1"/>
          <p:nvPr/>
        </p:nvSpPr>
        <p:spPr>
          <a:xfrm>
            <a:off x="4168985" y="678232"/>
            <a:ext cx="9827121" cy="1475473"/>
          </a:xfrm>
          <a:prstGeom prst="rect">
            <a:avLst/>
          </a:prstGeom>
        </p:spPr>
        <p:txBody>
          <a:bodyPr lIns="0" tIns="0" rIns="0" bIns="0" rtlCol="0" anchor="t">
            <a:spAutoFit/>
          </a:bodyPr>
          <a:lstStyle/>
          <a:p>
            <a:pPr algn="ctr">
              <a:lnSpc>
                <a:spcPts val="12124"/>
              </a:lnSpc>
              <a:spcBef>
                <a:spcPct val="0"/>
              </a:spcBef>
            </a:pPr>
            <a:r>
              <a:rPr lang="en-US" sz="8660">
                <a:solidFill>
                  <a:srgbClr val="212022"/>
                </a:solidFill>
                <a:latin typeface="One Little Font"/>
                <a:ea typeface="One Little Font"/>
                <a:cs typeface="One Little Font"/>
                <a:sym typeface="One Little Font"/>
              </a:rPr>
              <a:t>team member </a:t>
            </a:r>
          </a:p>
        </p:txBody>
      </p:sp>
      <p:grpSp>
        <p:nvGrpSpPr>
          <p:cNvPr id="10" name="Group 10"/>
          <p:cNvGrpSpPr>
            <a:grpSpLocks noChangeAspect="1"/>
          </p:cNvGrpSpPr>
          <p:nvPr/>
        </p:nvGrpSpPr>
        <p:grpSpPr>
          <a:xfrm>
            <a:off x="4168985" y="2593161"/>
            <a:ext cx="2673829" cy="2550339"/>
            <a:chOff x="0" y="0"/>
            <a:chExt cx="6324600" cy="6032500"/>
          </a:xfrm>
        </p:grpSpPr>
        <p:sp>
          <p:nvSpPr>
            <p:cNvPr id="11" name="Freeform 11"/>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b="-149388"/>
              </a:stretch>
            </a:blipFill>
          </p:spPr>
          <p:txBody>
            <a:bodyPr/>
            <a:lstStyle/>
            <a:p>
              <a:endParaRPr lang="en-US"/>
            </a:p>
          </p:txBody>
        </p:sp>
        <p:sp>
          <p:nvSpPr>
            <p:cNvPr id="12" name="Freeform 12"/>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12022"/>
            </a:solidFill>
          </p:spPr>
          <p:txBody>
            <a:bodyPr/>
            <a:lstStyle/>
            <a:p>
              <a:endParaRPr lang="en-US"/>
            </a:p>
          </p:txBody>
        </p:sp>
      </p:grpSp>
      <p:grpSp>
        <p:nvGrpSpPr>
          <p:cNvPr id="13" name="Group 13"/>
          <p:cNvGrpSpPr>
            <a:grpSpLocks noChangeAspect="1"/>
          </p:cNvGrpSpPr>
          <p:nvPr/>
        </p:nvGrpSpPr>
        <p:grpSpPr>
          <a:xfrm>
            <a:off x="11029047" y="2593161"/>
            <a:ext cx="2673829" cy="2550339"/>
            <a:chOff x="0" y="0"/>
            <a:chExt cx="6324600" cy="6032500"/>
          </a:xfrm>
        </p:grpSpPr>
        <p:sp>
          <p:nvSpPr>
            <p:cNvPr id="14" name="Freeform 14"/>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5"/>
              <a:stretch>
                <a:fillRect b="-215954"/>
              </a:stretch>
            </a:blipFill>
          </p:spPr>
          <p:txBody>
            <a:bodyPr/>
            <a:lstStyle/>
            <a:p>
              <a:endParaRPr lang="en-US"/>
            </a:p>
          </p:txBody>
        </p:sp>
        <p:sp>
          <p:nvSpPr>
            <p:cNvPr id="15" name="Freeform 15"/>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12022"/>
            </a:solidFill>
          </p:spPr>
          <p:txBody>
            <a:bodyPr/>
            <a:lstStyle/>
            <a:p>
              <a:endParaRPr lang="en-US"/>
            </a:p>
          </p:txBody>
        </p:sp>
      </p:grpSp>
      <p:grpSp>
        <p:nvGrpSpPr>
          <p:cNvPr id="16" name="Group 16"/>
          <p:cNvGrpSpPr>
            <a:grpSpLocks noChangeAspect="1"/>
          </p:cNvGrpSpPr>
          <p:nvPr/>
        </p:nvGrpSpPr>
        <p:grpSpPr>
          <a:xfrm>
            <a:off x="11158999" y="6479423"/>
            <a:ext cx="2673829" cy="2550339"/>
            <a:chOff x="0" y="0"/>
            <a:chExt cx="6324600" cy="6032500"/>
          </a:xfrm>
        </p:grpSpPr>
        <p:sp>
          <p:nvSpPr>
            <p:cNvPr id="17" name="Freeform 17"/>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6"/>
              <a:stretch>
                <a:fillRect t="-2527" b="-2527"/>
              </a:stretch>
            </a:blipFill>
          </p:spPr>
          <p:txBody>
            <a:bodyPr/>
            <a:lstStyle/>
            <a:p>
              <a:endParaRPr lang="en-US"/>
            </a:p>
          </p:txBody>
        </p:sp>
        <p:sp>
          <p:nvSpPr>
            <p:cNvPr id="18" name="Freeform 18"/>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12022"/>
            </a:solidFill>
          </p:spPr>
          <p:txBody>
            <a:bodyPr/>
            <a:lstStyle/>
            <a:p>
              <a:endParaRPr lang="en-US"/>
            </a:p>
          </p:txBody>
        </p:sp>
      </p:grpSp>
      <p:sp>
        <p:nvSpPr>
          <p:cNvPr id="19" name="TextBox 19"/>
          <p:cNvSpPr txBox="1"/>
          <p:nvPr/>
        </p:nvSpPr>
        <p:spPr>
          <a:xfrm>
            <a:off x="3748982" y="5019675"/>
            <a:ext cx="3513835" cy="580902"/>
          </a:xfrm>
          <a:prstGeom prst="rect">
            <a:avLst/>
          </a:prstGeom>
        </p:spPr>
        <p:txBody>
          <a:bodyPr lIns="0" tIns="0" rIns="0" bIns="0" rtlCol="0" anchor="t">
            <a:spAutoFit/>
          </a:bodyPr>
          <a:lstStyle/>
          <a:p>
            <a:pPr algn="ctr">
              <a:lnSpc>
                <a:spcPts val="4204"/>
              </a:lnSpc>
              <a:spcBef>
                <a:spcPct val="0"/>
              </a:spcBef>
            </a:pPr>
            <a:r>
              <a:rPr lang="en-US" sz="3003">
                <a:solidFill>
                  <a:srgbClr val="212022"/>
                </a:solidFill>
                <a:latin typeface="Jua"/>
                <a:ea typeface="Jua"/>
                <a:cs typeface="Jua"/>
                <a:sym typeface="Jua"/>
              </a:rPr>
              <a:t>Ren sodalin</a:t>
            </a:r>
          </a:p>
        </p:txBody>
      </p:sp>
      <p:sp>
        <p:nvSpPr>
          <p:cNvPr id="20" name="TextBox 20"/>
          <p:cNvSpPr txBox="1"/>
          <p:nvPr/>
        </p:nvSpPr>
        <p:spPr>
          <a:xfrm>
            <a:off x="10482271" y="5019675"/>
            <a:ext cx="3513835" cy="580902"/>
          </a:xfrm>
          <a:prstGeom prst="rect">
            <a:avLst/>
          </a:prstGeom>
        </p:spPr>
        <p:txBody>
          <a:bodyPr lIns="0" tIns="0" rIns="0" bIns="0" rtlCol="0" anchor="t">
            <a:spAutoFit/>
          </a:bodyPr>
          <a:lstStyle/>
          <a:p>
            <a:pPr algn="ctr">
              <a:lnSpc>
                <a:spcPts val="4204"/>
              </a:lnSpc>
              <a:spcBef>
                <a:spcPct val="0"/>
              </a:spcBef>
            </a:pPr>
            <a:r>
              <a:rPr lang="en-US" sz="3003">
                <a:solidFill>
                  <a:srgbClr val="212022"/>
                </a:solidFill>
                <a:latin typeface="Jua"/>
                <a:ea typeface="Jua"/>
                <a:cs typeface="Jua"/>
                <a:sym typeface="Jua"/>
              </a:rPr>
              <a:t>Leng Menghan</a:t>
            </a:r>
          </a:p>
        </p:txBody>
      </p:sp>
      <p:sp>
        <p:nvSpPr>
          <p:cNvPr id="21" name="TextBox 21"/>
          <p:cNvSpPr txBox="1"/>
          <p:nvPr/>
        </p:nvSpPr>
        <p:spPr>
          <a:xfrm>
            <a:off x="10609044" y="9134475"/>
            <a:ext cx="3513835" cy="580946"/>
          </a:xfrm>
          <a:prstGeom prst="rect">
            <a:avLst/>
          </a:prstGeom>
        </p:spPr>
        <p:txBody>
          <a:bodyPr lIns="0" tIns="0" rIns="0" bIns="0" rtlCol="0" anchor="t">
            <a:spAutoFit/>
          </a:bodyPr>
          <a:lstStyle/>
          <a:p>
            <a:pPr algn="ctr">
              <a:lnSpc>
                <a:spcPts val="4204"/>
              </a:lnSpc>
              <a:spcBef>
                <a:spcPct val="0"/>
              </a:spcBef>
            </a:pPr>
            <a:r>
              <a:rPr lang="en-US" sz="3003">
                <a:solidFill>
                  <a:srgbClr val="212022"/>
                </a:solidFill>
                <a:latin typeface="Jua"/>
                <a:ea typeface="Jua"/>
                <a:cs typeface="Jua"/>
                <a:sym typeface="Jua"/>
              </a:rPr>
              <a:t>Soeun Sokvipor</a:t>
            </a:r>
          </a:p>
        </p:txBody>
      </p:sp>
      <p:grpSp>
        <p:nvGrpSpPr>
          <p:cNvPr id="22" name="Group 22"/>
          <p:cNvGrpSpPr>
            <a:grpSpLocks noChangeAspect="1"/>
          </p:cNvGrpSpPr>
          <p:nvPr/>
        </p:nvGrpSpPr>
        <p:grpSpPr>
          <a:xfrm>
            <a:off x="4295758" y="6479423"/>
            <a:ext cx="2673829" cy="2550339"/>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7"/>
              <a:stretch>
                <a:fillRect b="-169371"/>
              </a:stretch>
            </a:blipFill>
          </p:spPr>
          <p:txBody>
            <a:bodyPr/>
            <a:lstStyle/>
            <a:p>
              <a:endParaRPr lang="en-US"/>
            </a:p>
          </p:txBody>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212022"/>
            </a:solidFill>
          </p:spPr>
          <p:txBody>
            <a:bodyPr/>
            <a:lstStyle/>
            <a:p>
              <a:endParaRPr lang="en-US"/>
            </a:p>
          </p:txBody>
        </p:sp>
      </p:grpSp>
      <p:sp>
        <p:nvSpPr>
          <p:cNvPr id="25" name="TextBox 25"/>
          <p:cNvSpPr txBox="1"/>
          <p:nvPr/>
        </p:nvSpPr>
        <p:spPr>
          <a:xfrm>
            <a:off x="3875755" y="9134475"/>
            <a:ext cx="3513835" cy="580902"/>
          </a:xfrm>
          <a:prstGeom prst="rect">
            <a:avLst/>
          </a:prstGeom>
        </p:spPr>
        <p:txBody>
          <a:bodyPr lIns="0" tIns="0" rIns="0" bIns="0" rtlCol="0" anchor="t">
            <a:spAutoFit/>
          </a:bodyPr>
          <a:lstStyle/>
          <a:p>
            <a:pPr algn="ctr">
              <a:lnSpc>
                <a:spcPts val="4204"/>
              </a:lnSpc>
              <a:spcBef>
                <a:spcPct val="0"/>
              </a:spcBef>
            </a:pPr>
            <a:r>
              <a:rPr lang="en-US" sz="3003">
                <a:solidFill>
                  <a:srgbClr val="212022"/>
                </a:solidFill>
                <a:latin typeface="Jua"/>
                <a:ea typeface="Jua"/>
                <a:cs typeface="Jua"/>
                <a:sym typeface="Jua"/>
              </a:rPr>
              <a:t>kruy seyha</a:t>
            </a:r>
          </a:p>
        </p:txBody>
      </p:sp>
      <p:sp>
        <p:nvSpPr>
          <p:cNvPr id="26" name="Freeform 26"/>
          <p:cNvSpPr/>
          <p:nvPr/>
        </p:nvSpPr>
        <p:spPr>
          <a:xfrm>
            <a:off x="15375756" y="148170"/>
            <a:ext cx="2690796" cy="1348761"/>
          </a:xfrm>
          <a:custGeom>
            <a:avLst/>
            <a:gdLst/>
            <a:ahLst/>
            <a:cxnLst/>
            <a:rect l="l" t="t" r="r" b="b"/>
            <a:pathLst>
              <a:path w="2690796" h="1348761">
                <a:moveTo>
                  <a:pt x="0" y="0"/>
                </a:moveTo>
                <a:lnTo>
                  <a:pt x="2690796" y="0"/>
                </a:lnTo>
                <a:lnTo>
                  <a:pt x="2690796" y="1348761"/>
                </a:lnTo>
                <a:lnTo>
                  <a:pt x="0" y="1348761"/>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a:off x="0" y="27103"/>
            <a:ext cx="6913821" cy="4114800"/>
          </a:xfrm>
          <a:custGeom>
            <a:avLst/>
            <a:gdLst/>
            <a:ahLst/>
            <a:cxnLst/>
            <a:rect l="l" t="t" r="r" b="b"/>
            <a:pathLst>
              <a:path w="6913821" h="4114800">
                <a:moveTo>
                  <a:pt x="0" y="0"/>
                </a:moveTo>
                <a:lnTo>
                  <a:pt x="6913821" y="0"/>
                </a:lnTo>
                <a:lnTo>
                  <a:pt x="69138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091082" y="1963130"/>
            <a:ext cx="14126266"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Opun"/>
                <a:ea typeface="Opun"/>
                <a:cs typeface="Opun"/>
                <a:sym typeface="Opun"/>
              </a:rPr>
              <a:t>Table of Content</a:t>
            </a:r>
          </a:p>
        </p:txBody>
      </p:sp>
      <p:sp>
        <p:nvSpPr>
          <p:cNvPr id="4" name="TextBox 4"/>
          <p:cNvSpPr txBox="1"/>
          <p:nvPr/>
        </p:nvSpPr>
        <p:spPr>
          <a:xfrm>
            <a:off x="2383907" y="4897235"/>
            <a:ext cx="5901593" cy="481352"/>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Introduction</a:t>
            </a:r>
          </a:p>
        </p:txBody>
      </p:sp>
      <p:sp>
        <p:nvSpPr>
          <p:cNvPr id="5" name="TextBox 5"/>
          <p:cNvSpPr txBox="1"/>
          <p:nvPr/>
        </p:nvSpPr>
        <p:spPr>
          <a:xfrm>
            <a:off x="1027501" y="4665778"/>
            <a:ext cx="1063581" cy="953135"/>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01</a:t>
            </a:r>
          </a:p>
        </p:txBody>
      </p:sp>
      <p:sp>
        <p:nvSpPr>
          <p:cNvPr id="6" name="TextBox 6"/>
          <p:cNvSpPr txBox="1"/>
          <p:nvPr/>
        </p:nvSpPr>
        <p:spPr>
          <a:xfrm>
            <a:off x="2383907" y="5951829"/>
            <a:ext cx="5901593" cy="481352"/>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User/project requirement</a:t>
            </a:r>
          </a:p>
        </p:txBody>
      </p:sp>
      <p:sp>
        <p:nvSpPr>
          <p:cNvPr id="7" name="TextBox 7"/>
          <p:cNvSpPr txBox="1"/>
          <p:nvPr/>
        </p:nvSpPr>
        <p:spPr>
          <a:xfrm>
            <a:off x="1027501" y="5720372"/>
            <a:ext cx="1063581" cy="953135"/>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02</a:t>
            </a:r>
          </a:p>
        </p:txBody>
      </p:sp>
      <p:sp>
        <p:nvSpPr>
          <p:cNvPr id="8" name="TextBox 8"/>
          <p:cNvSpPr txBox="1"/>
          <p:nvPr/>
        </p:nvSpPr>
        <p:spPr>
          <a:xfrm>
            <a:off x="2383907" y="7006423"/>
            <a:ext cx="5901593" cy="481352"/>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ER Diagram</a:t>
            </a:r>
          </a:p>
        </p:txBody>
      </p:sp>
      <p:sp>
        <p:nvSpPr>
          <p:cNvPr id="9" name="TextBox 9"/>
          <p:cNvSpPr txBox="1"/>
          <p:nvPr/>
        </p:nvSpPr>
        <p:spPr>
          <a:xfrm>
            <a:off x="1027501" y="6774966"/>
            <a:ext cx="1063581" cy="953135"/>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03</a:t>
            </a:r>
          </a:p>
        </p:txBody>
      </p:sp>
      <p:sp>
        <p:nvSpPr>
          <p:cNvPr id="10" name="TextBox 10"/>
          <p:cNvSpPr txBox="1"/>
          <p:nvPr/>
        </p:nvSpPr>
        <p:spPr>
          <a:xfrm>
            <a:off x="2383907" y="8061018"/>
            <a:ext cx="5901593" cy="481352"/>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Relational model</a:t>
            </a:r>
          </a:p>
        </p:txBody>
      </p:sp>
      <p:sp>
        <p:nvSpPr>
          <p:cNvPr id="11" name="TextBox 11"/>
          <p:cNvSpPr txBox="1"/>
          <p:nvPr/>
        </p:nvSpPr>
        <p:spPr>
          <a:xfrm>
            <a:off x="1027501" y="7829560"/>
            <a:ext cx="1063581" cy="953135"/>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04</a:t>
            </a:r>
          </a:p>
        </p:txBody>
      </p:sp>
      <p:grpSp>
        <p:nvGrpSpPr>
          <p:cNvPr id="12" name="Group 12"/>
          <p:cNvGrpSpPr/>
          <p:nvPr/>
        </p:nvGrpSpPr>
        <p:grpSpPr>
          <a:xfrm>
            <a:off x="6913821" y="4954385"/>
            <a:ext cx="7257999" cy="4012142"/>
            <a:chOff x="0" y="0"/>
            <a:chExt cx="9677332" cy="5349523"/>
          </a:xfrm>
        </p:grpSpPr>
        <p:sp>
          <p:nvSpPr>
            <p:cNvPr id="13" name="TextBox 13"/>
            <p:cNvSpPr txBox="1"/>
            <p:nvPr/>
          </p:nvSpPr>
          <p:spPr>
            <a:xfrm>
              <a:off x="1808541" y="187960"/>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DDL</a:t>
              </a:r>
            </a:p>
          </p:txBody>
        </p:sp>
        <p:sp>
          <p:nvSpPr>
            <p:cNvPr id="14" name="TextBox 14"/>
            <p:cNvSpPr txBox="1"/>
            <p:nvPr/>
          </p:nvSpPr>
          <p:spPr>
            <a:xfrm>
              <a:off x="0" y="-104775"/>
              <a:ext cx="1418108" cy="1235922"/>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05</a:t>
              </a:r>
            </a:p>
          </p:txBody>
        </p:sp>
        <p:sp>
          <p:nvSpPr>
            <p:cNvPr id="15" name="TextBox 15"/>
            <p:cNvSpPr txBox="1"/>
            <p:nvPr/>
          </p:nvSpPr>
          <p:spPr>
            <a:xfrm>
              <a:off x="1808541" y="1594086"/>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Data Dictionaries</a:t>
              </a:r>
            </a:p>
          </p:txBody>
        </p:sp>
        <p:sp>
          <p:nvSpPr>
            <p:cNvPr id="16" name="TextBox 16"/>
            <p:cNvSpPr txBox="1"/>
            <p:nvPr/>
          </p:nvSpPr>
          <p:spPr>
            <a:xfrm>
              <a:off x="0" y="1301351"/>
              <a:ext cx="1418108" cy="1235922"/>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06</a:t>
              </a:r>
            </a:p>
          </p:txBody>
        </p:sp>
        <p:sp>
          <p:nvSpPr>
            <p:cNvPr id="17" name="TextBox 17"/>
            <p:cNvSpPr txBox="1"/>
            <p:nvPr/>
          </p:nvSpPr>
          <p:spPr>
            <a:xfrm>
              <a:off x="1808541" y="3000211"/>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DML</a:t>
              </a:r>
            </a:p>
          </p:txBody>
        </p:sp>
        <p:sp>
          <p:nvSpPr>
            <p:cNvPr id="18" name="TextBox 18"/>
            <p:cNvSpPr txBox="1"/>
            <p:nvPr/>
          </p:nvSpPr>
          <p:spPr>
            <a:xfrm>
              <a:off x="0" y="2707476"/>
              <a:ext cx="1418108" cy="1235922"/>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07</a:t>
              </a:r>
            </a:p>
          </p:txBody>
        </p:sp>
        <p:sp>
          <p:nvSpPr>
            <p:cNvPr id="19" name="TextBox 19"/>
            <p:cNvSpPr txBox="1"/>
            <p:nvPr/>
          </p:nvSpPr>
          <p:spPr>
            <a:xfrm>
              <a:off x="1808541" y="4406337"/>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DQL</a:t>
              </a:r>
            </a:p>
          </p:txBody>
        </p:sp>
        <p:sp>
          <p:nvSpPr>
            <p:cNvPr id="20" name="TextBox 20"/>
            <p:cNvSpPr txBox="1"/>
            <p:nvPr/>
          </p:nvSpPr>
          <p:spPr>
            <a:xfrm>
              <a:off x="0" y="4113602"/>
              <a:ext cx="1418108" cy="1235922"/>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08</a:t>
              </a:r>
            </a:p>
          </p:txBody>
        </p:sp>
      </p:grpSp>
      <p:grpSp>
        <p:nvGrpSpPr>
          <p:cNvPr id="21" name="Group 21"/>
          <p:cNvGrpSpPr/>
          <p:nvPr/>
        </p:nvGrpSpPr>
        <p:grpSpPr>
          <a:xfrm>
            <a:off x="471784" y="1219072"/>
            <a:ext cx="555717" cy="55571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24" name="Group 24"/>
          <p:cNvGrpSpPr/>
          <p:nvPr/>
        </p:nvGrpSpPr>
        <p:grpSpPr>
          <a:xfrm>
            <a:off x="1028700" y="156690"/>
            <a:ext cx="1062382" cy="106238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26" name="TextBox 26"/>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27" name="Group 27"/>
          <p:cNvGrpSpPr/>
          <p:nvPr/>
        </p:nvGrpSpPr>
        <p:grpSpPr>
          <a:xfrm>
            <a:off x="15939490" y="5063195"/>
            <a:ext cx="555717" cy="55571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30" name="Group 30"/>
          <p:cNvGrpSpPr/>
          <p:nvPr/>
        </p:nvGrpSpPr>
        <p:grpSpPr>
          <a:xfrm>
            <a:off x="16728109" y="3079520"/>
            <a:ext cx="1062382" cy="106238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33" name="Group 33"/>
          <p:cNvGrpSpPr/>
          <p:nvPr/>
        </p:nvGrpSpPr>
        <p:grpSpPr>
          <a:xfrm>
            <a:off x="11708204" y="4980103"/>
            <a:ext cx="7257999" cy="4012186"/>
            <a:chOff x="0" y="0"/>
            <a:chExt cx="9677332" cy="5349582"/>
          </a:xfrm>
        </p:grpSpPr>
        <p:sp>
          <p:nvSpPr>
            <p:cNvPr id="34" name="TextBox 34"/>
            <p:cNvSpPr txBox="1"/>
            <p:nvPr/>
          </p:nvSpPr>
          <p:spPr>
            <a:xfrm>
              <a:off x="1808541" y="187960"/>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view</a:t>
              </a:r>
            </a:p>
          </p:txBody>
        </p:sp>
        <p:sp>
          <p:nvSpPr>
            <p:cNvPr id="35" name="TextBox 35"/>
            <p:cNvSpPr txBox="1"/>
            <p:nvPr/>
          </p:nvSpPr>
          <p:spPr>
            <a:xfrm>
              <a:off x="0" y="-104775"/>
              <a:ext cx="1418108" cy="1235980"/>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09</a:t>
              </a:r>
            </a:p>
          </p:txBody>
        </p:sp>
        <p:sp>
          <p:nvSpPr>
            <p:cNvPr id="36" name="TextBox 36"/>
            <p:cNvSpPr txBox="1"/>
            <p:nvPr/>
          </p:nvSpPr>
          <p:spPr>
            <a:xfrm>
              <a:off x="1808541" y="1594086"/>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funtion and Procedure</a:t>
              </a:r>
            </a:p>
          </p:txBody>
        </p:sp>
        <p:sp>
          <p:nvSpPr>
            <p:cNvPr id="37" name="TextBox 37"/>
            <p:cNvSpPr txBox="1"/>
            <p:nvPr/>
          </p:nvSpPr>
          <p:spPr>
            <a:xfrm>
              <a:off x="0" y="1301351"/>
              <a:ext cx="1418108" cy="1235980"/>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10</a:t>
              </a:r>
            </a:p>
          </p:txBody>
        </p:sp>
        <p:sp>
          <p:nvSpPr>
            <p:cNvPr id="38" name="TextBox 38"/>
            <p:cNvSpPr txBox="1"/>
            <p:nvPr/>
          </p:nvSpPr>
          <p:spPr>
            <a:xfrm>
              <a:off x="1808541" y="3000211"/>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Trigger</a:t>
              </a:r>
            </a:p>
          </p:txBody>
        </p:sp>
        <p:sp>
          <p:nvSpPr>
            <p:cNvPr id="39" name="TextBox 39"/>
            <p:cNvSpPr txBox="1"/>
            <p:nvPr/>
          </p:nvSpPr>
          <p:spPr>
            <a:xfrm>
              <a:off x="0" y="2707476"/>
              <a:ext cx="1418108" cy="1235980"/>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11</a:t>
              </a:r>
            </a:p>
          </p:txBody>
        </p:sp>
        <p:sp>
          <p:nvSpPr>
            <p:cNvPr id="40" name="TextBox 40"/>
            <p:cNvSpPr txBox="1"/>
            <p:nvPr/>
          </p:nvSpPr>
          <p:spPr>
            <a:xfrm>
              <a:off x="1808541" y="4406337"/>
              <a:ext cx="7868791" cy="622753"/>
            </a:xfrm>
            <a:prstGeom prst="rect">
              <a:avLst/>
            </a:prstGeom>
          </p:spPr>
          <p:txBody>
            <a:bodyPr lIns="0" tIns="0" rIns="0" bIns="0" rtlCol="0" anchor="t">
              <a:spAutoFit/>
            </a:bodyPr>
            <a:lstStyle/>
            <a:p>
              <a:pPr algn="l">
                <a:lnSpc>
                  <a:spcPts val="3919"/>
                </a:lnSpc>
              </a:pPr>
              <a:r>
                <a:rPr lang="en-US" sz="2799">
                  <a:solidFill>
                    <a:srgbClr val="3B3B3B"/>
                  </a:solidFill>
                  <a:latin typeface="Opun"/>
                  <a:ea typeface="Opun"/>
                  <a:cs typeface="Opun"/>
                  <a:sym typeface="Opun"/>
                </a:rPr>
                <a:t>conclusion</a:t>
              </a:r>
            </a:p>
          </p:txBody>
        </p:sp>
        <p:sp>
          <p:nvSpPr>
            <p:cNvPr id="41" name="TextBox 41"/>
            <p:cNvSpPr txBox="1"/>
            <p:nvPr/>
          </p:nvSpPr>
          <p:spPr>
            <a:xfrm>
              <a:off x="0" y="4113602"/>
              <a:ext cx="1418108" cy="1235980"/>
            </a:xfrm>
            <a:prstGeom prst="rect">
              <a:avLst/>
            </a:prstGeom>
          </p:spPr>
          <p:txBody>
            <a:bodyPr lIns="0" tIns="0" rIns="0" bIns="0" rtlCol="0" anchor="t">
              <a:spAutoFit/>
            </a:bodyPr>
            <a:lstStyle/>
            <a:p>
              <a:pPr algn="ctr">
                <a:lnSpc>
                  <a:spcPts val="7840"/>
                </a:lnSpc>
              </a:pPr>
              <a:r>
                <a:rPr lang="en-US" sz="5600">
                  <a:solidFill>
                    <a:srgbClr val="3B3B3B"/>
                  </a:solidFill>
                  <a:latin typeface="Opun"/>
                  <a:ea typeface="Opun"/>
                  <a:cs typeface="Opun"/>
                  <a:sym typeface="Opun"/>
                </a:rPr>
                <a:t>12</a:t>
              </a:r>
            </a:p>
          </p:txBody>
        </p:sp>
      </p:grpSp>
      <p:sp>
        <p:nvSpPr>
          <p:cNvPr id="42" name="Freeform 42"/>
          <p:cNvSpPr/>
          <p:nvPr/>
        </p:nvSpPr>
        <p:spPr>
          <a:xfrm>
            <a:off x="15337203" y="156690"/>
            <a:ext cx="2690796" cy="1348761"/>
          </a:xfrm>
          <a:custGeom>
            <a:avLst/>
            <a:gdLst/>
            <a:ahLst/>
            <a:cxnLst/>
            <a:rect l="l" t="t" r="r" b="b"/>
            <a:pathLst>
              <a:path w="2690796" h="1348761">
                <a:moveTo>
                  <a:pt x="0" y="0"/>
                </a:moveTo>
                <a:lnTo>
                  <a:pt x="2690796" y="0"/>
                </a:lnTo>
                <a:lnTo>
                  <a:pt x="2690796" y="1348761"/>
                </a:lnTo>
                <a:lnTo>
                  <a:pt x="0" y="1348761"/>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a:off x="13335036" y="-1298390"/>
            <a:ext cx="6920282" cy="6580559"/>
          </a:xfrm>
          <a:custGeom>
            <a:avLst/>
            <a:gdLst/>
            <a:ahLst/>
            <a:cxnLst/>
            <a:rect l="l" t="t" r="r" b="b"/>
            <a:pathLst>
              <a:path w="6920282" h="6580559">
                <a:moveTo>
                  <a:pt x="0" y="0"/>
                </a:moveTo>
                <a:lnTo>
                  <a:pt x="6920282" y="0"/>
                </a:lnTo>
                <a:lnTo>
                  <a:pt x="6920282" y="6580559"/>
                </a:lnTo>
                <a:lnTo>
                  <a:pt x="0" y="6580559"/>
                </a:lnTo>
                <a:lnTo>
                  <a:pt x="0" y="0"/>
                </a:lnTo>
                <a:close/>
              </a:path>
            </a:pathLst>
          </a:custGeom>
          <a:blipFill>
            <a:blip r:embed="rId2"/>
            <a:stretch>
              <a:fillRect/>
            </a:stretch>
          </a:blipFill>
        </p:spPr>
        <p:txBody>
          <a:bodyPr/>
          <a:lstStyle/>
          <a:p>
            <a:endParaRPr lang="en-US"/>
          </a:p>
        </p:txBody>
      </p:sp>
      <p:sp>
        <p:nvSpPr>
          <p:cNvPr id="3" name="Freeform 3"/>
          <p:cNvSpPr/>
          <p:nvPr/>
        </p:nvSpPr>
        <p:spPr>
          <a:xfrm>
            <a:off x="15081204" y="7003242"/>
            <a:ext cx="3154240" cy="3569154"/>
          </a:xfrm>
          <a:custGeom>
            <a:avLst/>
            <a:gdLst/>
            <a:ahLst/>
            <a:cxnLst/>
            <a:rect l="l" t="t" r="r" b="b"/>
            <a:pathLst>
              <a:path w="3154240" h="3569154">
                <a:moveTo>
                  <a:pt x="0" y="0"/>
                </a:moveTo>
                <a:lnTo>
                  <a:pt x="3154240" y="0"/>
                </a:lnTo>
                <a:lnTo>
                  <a:pt x="3154240" y="3569154"/>
                </a:lnTo>
                <a:lnTo>
                  <a:pt x="0" y="3569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AutoShape 4"/>
          <p:cNvSpPr/>
          <p:nvPr/>
        </p:nvSpPr>
        <p:spPr>
          <a:xfrm flipV="1">
            <a:off x="1028700" y="2967844"/>
            <a:ext cx="10222376" cy="0"/>
          </a:xfrm>
          <a:prstGeom prst="line">
            <a:avLst/>
          </a:prstGeom>
          <a:ln w="19050" cap="flat">
            <a:solidFill>
              <a:srgbClr val="909CB0"/>
            </a:solidFill>
            <a:prstDash val="solid"/>
            <a:headEnd type="none" w="sm" len="sm"/>
            <a:tailEnd type="none" w="sm" len="sm"/>
          </a:ln>
        </p:spPr>
        <p:txBody>
          <a:bodyPr/>
          <a:lstStyle/>
          <a:p>
            <a:endParaRPr lang="en-US"/>
          </a:p>
        </p:txBody>
      </p:sp>
      <p:grpSp>
        <p:nvGrpSpPr>
          <p:cNvPr id="5" name="Group 5"/>
          <p:cNvGrpSpPr/>
          <p:nvPr/>
        </p:nvGrpSpPr>
        <p:grpSpPr>
          <a:xfrm>
            <a:off x="11575444" y="153729"/>
            <a:ext cx="874971" cy="87497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8" name="Group 8"/>
          <p:cNvGrpSpPr/>
          <p:nvPr/>
        </p:nvGrpSpPr>
        <p:grpSpPr>
          <a:xfrm>
            <a:off x="17259300" y="5446099"/>
            <a:ext cx="874971" cy="87497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E9ED"/>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1" name="TextBox 11"/>
          <p:cNvSpPr txBox="1"/>
          <p:nvPr/>
        </p:nvSpPr>
        <p:spPr>
          <a:xfrm>
            <a:off x="1028700" y="1588624"/>
            <a:ext cx="10222376" cy="1226864"/>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Hero"/>
                <a:ea typeface="Hero"/>
                <a:cs typeface="Hero"/>
                <a:sym typeface="Hero"/>
              </a:rPr>
              <a:t>Introduction</a:t>
            </a:r>
          </a:p>
        </p:txBody>
      </p:sp>
      <p:sp>
        <p:nvSpPr>
          <p:cNvPr id="12" name="TextBox 12"/>
          <p:cNvSpPr txBox="1"/>
          <p:nvPr/>
        </p:nvSpPr>
        <p:spPr>
          <a:xfrm>
            <a:off x="1028700" y="3492608"/>
            <a:ext cx="6586359" cy="3754583"/>
          </a:xfrm>
          <a:prstGeom prst="rect">
            <a:avLst/>
          </a:prstGeom>
        </p:spPr>
        <p:txBody>
          <a:bodyPr lIns="0" tIns="0" rIns="0" bIns="0" rtlCol="0" anchor="t">
            <a:spAutoFit/>
          </a:bodyPr>
          <a:lstStyle/>
          <a:p>
            <a:pPr marL="0" lvl="0" indent="0" algn="l">
              <a:lnSpc>
                <a:spcPts val="5009"/>
              </a:lnSpc>
            </a:pPr>
            <a:r>
              <a:rPr lang="en-US" sz="2946">
                <a:solidFill>
                  <a:srgbClr val="000000"/>
                </a:solidFill>
                <a:latin typeface="Glacial Indifference"/>
                <a:ea typeface="Glacial Indifference"/>
                <a:cs typeface="Glacial Indifference"/>
                <a:sym typeface="Glacial Indifference"/>
              </a:rPr>
              <a:t> A tool designed to automate bookings, manage room availability, and improve guest services. This system simplifies processes for both hotel staff and customers, improving efficiency and satisfaction.</a:t>
            </a:r>
          </a:p>
        </p:txBody>
      </p:sp>
      <p:sp>
        <p:nvSpPr>
          <p:cNvPr id="13" name="Freeform 13"/>
          <p:cNvSpPr/>
          <p:nvPr/>
        </p:nvSpPr>
        <p:spPr>
          <a:xfrm>
            <a:off x="11090742" y="2268731"/>
            <a:ext cx="5704434" cy="5583215"/>
          </a:xfrm>
          <a:custGeom>
            <a:avLst/>
            <a:gdLst/>
            <a:ahLst/>
            <a:cxnLst/>
            <a:rect l="l" t="t" r="r" b="b"/>
            <a:pathLst>
              <a:path w="5704434" h="5583215">
                <a:moveTo>
                  <a:pt x="0" y="0"/>
                </a:moveTo>
                <a:lnTo>
                  <a:pt x="5704435" y="0"/>
                </a:lnTo>
                <a:lnTo>
                  <a:pt x="5704435" y="5583215"/>
                </a:lnTo>
                <a:lnTo>
                  <a:pt x="0" y="55832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5932622">
            <a:off x="-2076779" y="-1557234"/>
            <a:ext cx="8581051" cy="7660538"/>
          </a:xfrm>
          <a:custGeom>
            <a:avLst/>
            <a:gdLst/>
            <a:ahLst/>
            <a:cxnLst/>
            <a:rect l="l" t="t" r="r" b="b"/>
            <a:pathLst>
              <a:path w="8581051" h="7660538">
                <a:moveTo>
                  <a:pt x="0" y="0"/>
                </a:moveTo>
                <a:lnTo>
                  <a:pt x="8581051" y="0"/>
                </a:lnTo>
                <a:lnTo>
                  <a:pt x="8581051" y="7660538"/>
                </a:lnTo>
                <a:lnTo>
                  <a:pt x="0" y="76605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802918" y="5248547"/>
            <a:ext cx="6970164" cy="6551954"/>
          </a:xfrm>
          <a:custGeom>
            <a:avLst/>
            <a:gdLst/>
            <a:ahLst/>
            <a:cxnLst/>
            <a:rect l="l" t="t" r="r" b="b"/>
            <a:pathLst>
              <a:path w="6970164" h="6551954">
                <a:moveTo>
                  <a:pt x="0" y="0"/>
                </a:moveTo>
                <a:lnTo>
                  <a:pt x="6970164" y="0"/>
                </a:lnTo>
                <a:lnTo>
                  <a:pt x="6970164" y="6551954"/>
                </a:lnTo>
                <a:lnTo>
                  <a:pt x="0" y="6551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3100733" y="431560"/>
            <a:ext cx="839499" cy="83949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7" name="TextBox 7"/>
          <p:cNvSpPr txBox="1"/>
          <p:nvPr/>
        </p:nvSpPr>
        <p:spPr>
          <a:xfrm>
            <a:off x="3940232" y="1389750"/>
            <a:ext cx="12086533" cy="1226864"/>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000000"/>
                </a:solidFill>
                <a:latin typeface="Hero"/>
                <a:ea typeface="Hero"/>
                <a:cs typeface="Hero"/>
                <a:sym typeface="Hero"/>
              </a:rPr>
              <a:t>user / project requirement</a:t>
            </a:r>
          </a:p>
        </p:txBody>
      </p:sp>
      <p:sp>
        <p:nvSpPr>
          <p:cNvPr id="8" name="TextBox 8"/>
          <p:cNvSpPr txBox="1"/>
          <p:nvPr/>
        </p:nvSpPr>
        <p:spPr>
          <a:xfrm>
            <a:off x="9694428" y="2624366"/>
            <a:ext cx="7145123" cy="2771864"/>
          </a:xfrm>
          <a:prstGeom prst="rect">
            <a:avLst/>
          </a:prstGeom>
        </p:spPr>
        <p:txBody>
          <a:bodyPr lIns="0" tIns="0" rIns="0" bIns="0" rtlCol="0" anchor="t">
            <a:spAutoFit/>
          </a:bodyPr>
          <a:lstStyle/>
          <a:p>
            <a:pPr algn="l">
              <a:lnSpc>
                <a:spcPts val="5949"/>
              </a:lnSpc>
            </a:pPr>
            <a:r>
              <a:rPr lang="en-US" sz="3499">
                <a:solidFill>
                  <a:srgbClr val="000000"/>
                </a:solidFill>
                <a:latin typeface="Glacial Indifference"/>
                <a:ea typeface="Glacial Indifference"/>
                <a:cs typeface="Glacial Indifference"/>
                <a:sym typeface="Glacial Indifference"/>
              </a:rPr>
              <a:t>User :</a:t>
            </a:r>
          </a:p>
          <a:p>
            <a:pPr marL="755646" lvl="1" indent="-377823" algn="l">
              <a:lnSpc>
                <a:spcPts val="5949"/>
              </a:lnSpc>
              <a:buFont typeface="Arial"/>
              <a:buChar char="•"/>
            </a:pPr>
            <a:r>
              <a:rPr lang="en-US" sz="3499">
                <a:solidFill>
                  <a:srgbClr val="000000"/>
                </a:solidFill>
                <a:latin typeface="Glacial Indifference"/>
                <a:ea typeface="Glacial Indifference"/>
                <a:cs typeface="Glacial Indifference"/>
                <a:sym typeface="Glacial Indifference"/>
              </a:rPr>
              <a:t>Guest</a:t>
            </a:r>
          </a:p>
          <a:p>
            <a:pPr marL="755646" lvl="1" indent="-377823" algn="l">
              <a:lnSpc>
                <a:spcPts val="5949"/>
              </a:lnSpc>
              <a:buFont typeface="Arial"/>
              <a:buChar char="•"/>
            </a:pPr>
            <a:r>
              <a:rPr lang="en-US" sz="3499">
                <a:solidFill>
                  <a:srgbClr val="000000"/>
                </a:solidFill>
                <a:latin typeface="Glacial Indifference"/>
                <a:ea typeface="Glacial Indifference"/>
                <a:cs typeface="Glacial Indifference"/>
                <a:sym typeface="Glacial Indifference"/>
              </a:rPr>
              <a:t>Hotel Administrators</a:t>
            </a:r>
          </a:p>
          <a:p>
            <a:pPr marL="0" lvl="0" indent="0" algn="l">
              <a:lnSpc>
                <a:spcPts val="4250"/>
              </a:lnSpc>
            </a:pPr>
            <a:endParaRPr lang="en-US" sz="3499">
              <a:solidFill>
                <a:srgbClr val="000000"/>
              </a:solidFill>
              <a:latin typeface="Glacial Indifference"/>
              <a:ea typeface="Glacial Indifference"/>
              <a:cs typeface="Glacial Indifference"/>
              <a:sym typeface="Glacial Indifference"/>
            </a:endParaRPr>
          </a:p>
        </p:txBody>
      </p:sp>
      <p:grpSp>
        <p:nvGrpSpPr>
          <p:cNvPr id="9" name="Group 9"/>
          <p:cNvGrpSpPr/>
          <p:nvPr/>
        </p:nvGrpSpPr>
        <p:grpSpPr>
          <a:xfrm>
            <a:off x="2213747" y="1275900"/>
            <a:ext cx="494400" cy="494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2" name="Group 12"/>
          <p:cNvGrpSpPr/>
          <p:nvPr/>
        </p:nvGrpSpPr>
        <p:grpSpPr>
          <a:xfrm>
            <a:off x="16839551" y="4096022"/>
            <a:ext cx="839499" cy="8394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15" name="Group 15"/>
          <p:cNvGrpSpPr/>
          <p:nvPr/>
        </p:nvGrpSpPr>
        <p:grpSpPr>
          <a:xfrm>
            <a:off x="16011294" y="5143500"/>
            <a:ext cx="494400" cy="4944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4CBC8"/>
            </a:solidFill>
          </p:spPr>
          <p:txBody>
            <a:bodyPr/>
            <a:lstStyle/>
            <a:p>
              <a:endParaRPr lang="en-US"/>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8" name="TextBox 18"/>
          <p:cNvSpPr txBox="1"/>
          <p:nvPr/>
        </p:nvSpPr>
        <p:spPr>
          <a:xfrm>
            <a:off x="2460947" y="2618629"/>
            <a:ext cx="10112052" cy="6965841"/>
          </a:xfrm>
          <a:prstGeom prst="rect">
            <a:avLst/>
          </a:prstGeom>
        </p:spPr>
        <p:txBody>
          <a:bodyPr lIns="0" tIns="0" rIns="0" bIns="0" rtlCol="0" anchor="t">
            <a:spAutoFit/>
          </a:bodyPr>
          <a:lstStyle/>
          <a:p>
            <a:pPr algn="l">
              <a:lnSpc>
                <a:spcPts val="6127"/>
              </a:lnSpc>
            </a:pPr>
            <a:r>
              <a:rPr lang="en-US" sz="3604">
                <a:solidFill>
                  <a:srgbClr val="000000"/>
                </a:solidFill>
                <a:latin typeface="Glacial Indifference"/>
                <a:ea typeface="Glacial Indifference"/>
                <a:cs typeface="Glacial Indifference"/>
                <a:sym typeface="Glacial Indifference"/>
              </a:rPr>
              <a:t>What the system manages:</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Room Management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Reservation Management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Guest Management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Staff &amp; Admin Management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Payments &amp; Transactions</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Customer Reviews &amp; Ratings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Special Requests  </a:t>
            </a:r>
          </a:p>
          <a:p>
            <a:pPr marL="670195" lvl="1" indent="-335097" algn="l">
              <a:lnSpc>
                <a:spcPts val="5277"/>
              </a:lnSpc>
              <a:buFont typeface="Arial"/>
              <a:buChar char="•"/>
            </a:pPr>
            <a:r>
              <a:rPr lang="en-US" sz="3104">
                <a:solidFill>
                  <a:srgbClr val="000000"/>
                </a:solidFill>
                <a:latin typeface="Glacial Indifference"/>
                <a:ea typeface="Glacial Indifference"/>
                <a:cs typeface="Glacial Indifference"/>
                <a:sym typeface="Glacial Indifference"/>
              </a:rPr>
              <a:t>Partnerships </a:t>
            </a:r>
          </a:p>
          <a:p>
            <a:pPr algn="l">
              <a:lnSpc>
                <a:spcPts val="3917"/>
              </a:lnSpc>
            </a:pPr>
            <a:endParaRPr lang="en-US" sz="3104">
              <a:solidFill>
                <a:srgbClr val="000000"/>
              </a:solidFill>
              <a:latin typeface="Glacial Indifference"/>
              <a:ea typeface="Glacial Indifference"/>
              <a:cs typeface="Glacial Indifference"/>
              <a:sym typeface="Glacial Indifference"/>
            </a:endParaRPr>
          </a:p>
          <a:p>
            <a:pPr marL="0" lvl="0" indent="0" algn="l">
              <a:lnSpc>
                <a:spcPts val="2886"/>
              </a:lnSpc>
            </a:pPr>
            <a:endParaRPr lang="en-US" sz="3104">
              <a:solidFill>
                <a:srgbClr val="000000"/>
              </a:solidFill>
              <a:latin typeface="Glacial Indifference"/>
              <a:ea typeface="Glacial Indifference"/>
              <a:cs typeface="Glacial Indifference"/>
              <a:sym typeface="Glacial Indifference"/>
            </a:endParaRPr>
          </a:p>
        </p:txBody>
      </p:sp>
      <p:sp>
        <p:nvSpPr>
          <p:cNvPr id="19" name="Freeform 19"/>
          <p:cNvSpPr/>
          <p:nvPr/>
        </p:nvSpPr>
        <p:spPr>
          <a:xfrm>
            <a:off x="15494153" y="176928"/>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1312443">
            <a:off x="-2229354" y="-1658406"/>
            <a:ext cx="4943322" cy="4395063"/>
          </a:xfrm>
          <a:custGeom>
            <a:avLst/>
            <a:gdLst/>
            <a:ahLst/>
            <a:cxnLst/>
            <a:rect l="l" t="t" r="r" b="b"/>
            <a:pathLst>
              <a:path w="4943322" h="4395063">
                <a:moveTo>
                  <a:pt x="0" y="0"/>
                </a:moveTo>
                <a:lnTo>
                  <a:pt x="4943322" y="0"/>
                </a:lnTo>
                <a:lnTo>
                  <a:pt x="4943322" y="4395063"/>
                </a:lnTo>
                <a:lnTo>
                  <a:pt x="0" y="4395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354750" y="144802"/>
            <a:ext cx="788648" cy="78864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58683"/>
            </a:solidFill>
          </p:spPr>
          <p:txBody>
            <a:bodyPr/>
            <a:lstStyle/>
            <a:p>
              <a:endParaRPr lang="en-US"/>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6" name="Group 6"/>
          <p:cNvGrpSpPr/>
          <p:nvPr/>
        </p:nvGrpSpPr>
        <p:grpSpPr>
          <a:xfrm>
            <a:off x="2684344" y="9457894"/>
            <a:ext cx="670406" cy="67040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9" name="Group 9"/>
          <p:cNvGrpSpPr/>
          <p:nvPr/>
        </p:nvGrpSpPr>
        <p:grpSpPr>
          <a:xfrm>
            <a:off x="4553925" y="9532510"/>
            <a:ext cx="549156" cy="521176"/>
            <a:chOff x="0" y="0"/>
            <a:chExt cx="812800" cy="771387"/>
          </a:xfrm>
        </p:grpSpPr>
        <p:sp>
          <p:nvSpPr>
            <p:cNvPr id="10" name="Freeform 10"/>
            <p:cNvSpPr/>
            <p:nvPr/>
          </p:nvSpPr>
          <p:spPr>
            <a:xfrm>
              <a:off x="0" y="0"/>
              <a:ext cx="812800" cy="771387"/>
            </a:xfrm>
            <a:custGeom>
              <a:avLst/>
              <a:gdLst/>
              <a:ahLst/>
              <a:cxnLst/>
              <a:rect l="l" t="t" r="r" b="b"/>
              <a:pathLst>
                <a:path w="812800" h="771387">
                  <a:moveTo>
                    <a:pt x="406400" y="0"/>
                  </a:moveTo>
                  <a:cubicBezTo>
                    <a:pt x="181951" y="0"/>
                    <a:pt x="0" y="172681"/>
                    <a:pt x="0" y="385694"/>
                  </a:cubicBezTo>
                  <a:cubicBezTo>
                    <a:pt x="0" y="598706"/>
                    <a:pt x="181951" y="771387"/>
                    <a:pt x="406400" y="771387"/>
                  </a:cubicBezTo>
                  <a:cubicBezTo>
                    <a:pt x="630849" y="771387"/>
                    <a:pt x="812800" y="598706"/>
                    <a:pt x="812800" y="385694"/>
                  </a:cubicBezTo>
                  <a:cubicBezTo>
                    <a:pt x="812800" y="172681"/>
                    <a:pt x="630849" y="0"/>
                    <a:pt x="406400" y="0"/>
                  </a:cubicBezTo>
                  <a:close/>
                </a:path>
              </a:pathLst>
            </a:custGeom>
            <a:solidFill>
              <a:srgbClr val="74CBC8"/>
            </a:solidFill>
          </p:spPr>
          <p:txBody>
            <a:bodyPr/>
            <a:lstStyle/>
            <a:p>
              <a:endParaRPr lang="en-US"/>
            </a:p>
          </p:txBody>
        </p:sp>
        <p:sp>
          <p:nvSpPr>
            <p:cNvPr id="11" name="TextBox 11"/>
            <p:cNvSpPr txBox="1"/>
            <p:nvPr/>
          </p:nvSpPr>
          <p:spPr>
            <a:xfrm>
              <a:off x="76200" y="24693"/>
              <a:ext cx="660400" cy="674377"/>
            </a:xfrm>
            <a:prstGeom prst="rect">
              <a:avLst/>
            </a:prstGeom>
          </p:spPr>
          <p:txBody>
            <a:bodyPr lIns="50800" tIns="50800" rIns="50800" bIns="50800" rtlCol="0" anchor="ctr"/>
            <a:lstStyle/>
            <a:p>
              <a:pPr algn="ctr">
                <a:lnSpc>
                  <a:spcPts val="3178"/>
                </a:lnSpc>
              </a:pPr>
              <a:endParaRPr/>
            </a:p>
          </p:txBody>
        </p:sp>
      </p:grpSp>
      <p:grpSp>
        <p:nvGrpSpPr>
          <p:cNvPr id="12" name="Group 12"/>
          <p:cNvGrpSpPr/>
          <p:nvPr/>
        </p:nvGrpSpPr>
        <p:grpSpPr>
          <a:xfrm>
            <a:off x="1915809" y="9143064"/>
            <a:ext cx="549156" cy="521176"/>
            <a:chOff x="0" y="0"/>
            <a:chExt cx="812800" cy="771387"/>
          </a:xfrm>
        </p:grpSpPr>
        <p:sp>
          <p:nvSpPr>
            <p:cNvPr id="13" name="Freeform 13"/>
            <p:cNvSpPr/>
            <p:nvPr/>
          </p:nvSpPr>
          <p:spPr>
            <a:xfrm>
              <a:off x="0" y="0"/>
              <a:ext cx="812800" cy="771387"/>
            </a:xfrm>
            <a:custGeom>
              <a:avLst/>
              <a:gdLst/>
              <a:ahLst/>
              <a:cxnLst/>
              <a:rect l="l" t="t" r="r" b="b"/>
              <a:pathLst>
                <a:path w="812800" h="771387">
                  <a:moveTo>
                    <a:pt x="406400" y="0"/>
                  </a:moveTo>
                  <a:cubicBezTo>
                    <a:pt x="181951" y="0"/>
                    <a:pt x="0" y="172681"/>
                    <a:pt x="0" y="385694"/>
                  </a:cubicBezTo>
                  <a:cubicBezTo>
                    <a:pt x="0" y="598706"/>
                    <a:pt x="181951" y="771387"/>
                    <a:pt x="406400" y="771387"/>
                  </a:cubicBezTo>
                  <a:cubicBezTo>
                    <a:pt x="630849" y="771387"/>
                    <a:pt x="812800" y="598706"/>
                    <a:pt x="812800" y="385694"/>
                  </a:cubicBezTo>
                  <a:cubicBezTo>
                    <a:pt x="812800" y="172681"/>
                    <a:pt x="630849" y="0"/>
                    <a:pt x="406400" y="0"/>
                  </a:cubicBezTo>
                  <a:close/>
                </a:path>
              </a:pathLst>
            </a:custGeom>
            <a:solidFill>
              <a:srgbClr val="F8F8FA"/>
            </a:solidFill>
          </p:spPr>
          <p:txBody>
            <a:bodyPr/>
            <a:lstStyle/>
            <a:p>
              <a:endParaRPr lang="en-US"/>
            </a:p>
          </p:txBody>
        </p:sp>
        <p:sp>
          <p:nvSpPr>
            <p:cNvPr id="14" name="TextBox 14"/>
            <p:cNvSpPr txBox="1"/>
            <p:nvPr/>
          </p:nvSpPr>
          <p:spPr>
            <a:xfrm>
              <a:off x="76200" y="24693"/>
              <a:ext cx="660400" cy="674377"/>
            </a:xfrm>
            <a:prstGeom prst="rect">
              <a:avLst/>
            </a:prstGeom>
          </p:spPr>
          <p:txBody>
            <a:bodyPr lIns="50800" tIns="50800" rIns="50800" bIns="50800" rtlCol="0" anchor="ctr"/>
            <a:lstStyle/>
            <a:p>
              <a:pPr algn="ctr">
                <a:lnSpc>
                  <a:spcPts val="3178"/>
                </a:lnSpc>
              </a:pPr>
              <a:endParaRPr/>
            </a:p>
          </p:txBody>
        </p:sp>
      </p:grpSp>
      <p:sp>
        <p:nvSpPr>
          <p:cNvPr id="15" name="AutoShape 15"/>
          <p:cNvSpPr/>
          <p:nvPr/>
        </p:nvSpPr>
        <p:spPr>
          <a:xfrm>
            <a:off x="-10734111" y="1693556"/>
            <a:ext cx="11406319" cy="0"/>
          </a:xfrm>
          <a:prstGeom prst="line">
            <a:avLst/>
          </a:prstGeom>
          <a:ln w="19050" cap="flat">
            <a:solidFill>
              <a:srgbClr val="909CB0"/>
            </a:solidFill>
            <a:prstDash val="solid"/>
            <a:headEnd type="none" w="sm" len="sm"/>
            <a:tailEnd type="none" w="sm" len="sm"/>
          </a:ln>
        </p:spPr>
        <p:txBody>
          <a:bodyPr/>
          <a:lstStyle/>
          <a:p>
            <a:endParaRPr lang="en-US"/>
          </a:p>
        </p:txBody>
      </p:sp>
      <p:sp>
        <p:nvSpPr>
          <p:cNvPr id="16" name="Freeform 16"/>
          <p:cNvSpPr/>
          <p:nvPr/>
        </p:nvSpPr>
        <p:spPr>
          <a:xfrm>
            <a:off x="1475615" y="2512498"/>
            <a:ext cx="15336770" cy="7399992"/>
          </a:xfrm>
          <a:custGeom>
            <a:avLst/>
            <a:gdLst/>
            <a:ahLst/>
            <a:cxnLst/>
            <a:rect l="l" t="t" r="r" b="b"/>
            <a:pathLst>
              <a:path w="15336770" h="7399992">
                <a:moveTo>
                  <a:pt x="0" y="0"/>
                </a:moveTo>
                <a:lnTo>
                  <a:pt x="15336770" y="0"/>
                </a:lnTo>
                <a:lnTo>
                  <a:pt x="15336770" y="7399991"/>
                </a:lnTo>
                <a:lnTo>
                  <a:pt x="0" y="7399991"/>
                </a:lnTo>
                <a:lnTo>
                  <a:pt x="0" y="0"/>
                </a:lnTo>
                <a:close/>
              </a:path>
            </a:pathLst>
          </a:custGeom>
          <a:blipFill>
            <a:blip r:embed="rId4"/>
            <a:stretch>
              <a:fillRect/>
            </a:stretch>
          </a:blipFill>
        </p:spPr>
        <p:txBody>
          <a:bodyPr/>
          <a:lstStyle/>
          <a:p>
            <a:endParaRPr lang="en-US"/>
          </a:p>
        </p:txBody>
      </p:sp>
      <p:sp>
        <p:nvSpPr>
          <p:cNvPr id="17" name="TextBox 17"/>
          <p:cNvSpPr txBox="1"/>
          <p:nvPr/>
        </p:nvSpPr>
        <p:spPr>
          <a:xfrm>
            <a:off x="5099518" y="253343"/>
            <a:ext cx="11406319" cy="1226864"/>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Hero"/>
                <a:ea typeface="Hero"/>
                <a:cs typeface="Hero"/>
                <a:sym typeface="Hero"/>
              </a:rPr>
              <a:t>Requirement Analysis</a:t>
            </a:r>
          </a:p>
        </p:txBody>
      </p:sp>
      <p:sp>
        <p:nvSpPr>
          <p:cNvPr id="18" name="TextBox 18"/>
          <p:cNvSpPr txBox="1"/>
          <p:nvPr/>
        </p:nvSpPr>
        <p:spPr>
          <a:xfrm>
            <a:off x="4553925" y="1902898"/>
            <a:ext cx="9899394" cy="976674"/>
          </a:xfrm>
          <a:prstGeom prst="rect">
            <a:avLst/>
          </a:prstGeom>
        </p:spPr>
        <p:txBody>
          <a:bodyPr lIns="0" tIns="0" rIns="0" bIns="0" rtlCol="0" anchor="t">
            <a:spAutoFit/>
          </a:bodyPr>
          <a:lstStyle/>
          <a:p>
            <a:pPr algn="l">
              <a:lnSpc>
                <a:spcPts val="3919"/>
              </a:lnSpc>
            </a:pPr>
            <a:r>
              <a:rPr lang="en-US" sz="2799" b="1">
                <a:solidFill>
                  <a:srgbClr val="000000"/>
                </a:solidFill>
                <a:latin typeface="Opun Bold"/>
                <a:ea typeface="Opun Bold"/>
                <a:cs typeface="Opun Bold"/>
                <a:sym typeface="Opun Bold"/>
              </a:rPr>
              <a:t>Entity-Relationship Diagram (ERD)</a:t>
            </a:r>
          </a:p>
          <a:p>
            <a:pPr marL="0" lvl="0" indent="0" algn="l">
              <a:lnSpc>
                <a:spcPts val="3919"/>
              </a:lnSpc>
              <a:spcBef>
                <a:spcPct val="0"/>
              </a:spcBef>
            </a:pPr>
            <a:endParaRPr lang="en-US" sz="2799" b="1">
              <a:solidFill>
                <a:srgbClr val="000000"/>
              </a:solidFill>
              <a:latin typeface="Opun Bold"/>
              <a:ea typeface="Opun Bold"/>
              <a:cs typeface="Opun Bold"/>
              <a:sym typeface="Opun Bold"/>
            </a:endParaRPr>
          </a:p>
        </p:txBody>
      </p:sp>
      <p:sp>
        <p:nvSpPr>
          <p:cNvPr id="19" name="Freeform 19"/>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a:off x="-2305999" y="5956768"/>
            <a:ext cx="5368734" cy="4792815"/>
          </a:xfrm>
          <a:custGeom>
            <a:avLst/>
            <a:gdLst/>
            <a:ahLst/>
            <a:cxnLst/>
            <a:rect l="l" t="t" r="r" b="b"/>
            <a:pathLst>
              <a:path w="5368734" h="4792815">
                <a:moveTo>
                  <a:pt x="0" y="0"/>
                </a:moveTo>
                <a:lnTo>
                  <a:pt x="5368734" y="0"/>
                </a:lnTo>
                <a:lnTo>
                  <a:pt x="5368734" y="4792815"/>
                </a:lnTo>
                <a:lnTo>
                  <a:pt x="0" y="4792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445731">
            <a:off x="15336566" y="-1028700"/>
            <a:ext cx="3845468" cy="4114800"/>
          </a:xfrm>
          <a:custGeom>
            <a:avLst/>
            <a:gdLst/>
            <a:ahLst/>
            <a:cxnLst/>
            <a:rect l="l" t="t" r="r" b="b"/>
            <a:pathLst>
              <a:path w="3845468" h="4114800">
                <a:moveTo>
                  <a:pt x="0" y="0"/>
                </a:moveTo>
                <a:lnTo>
                  <a:pt x="3845468" y="0"/>
                </a:lnTo>
                <a:lnTo>
                  <a:pt x="38454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1028700"/>
            <a:ext cx="922289" cy="92228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03A"/>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7" name="Group 7"/>
          <p:cNvGrpSpPr/>
          <p:nvPr/>
        </p:nvGrpSpPr>
        <p:grpSpPr>
          <a:xfrm>
            <a:off x="378368" y="2142361"/>
            <a:ext cx="650332" cy="65033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C03A"/>
            </a:solidFill>
          </p:spPr>
          <p:txBody>
            <a:bodyPr/>
            <a:lstStyle/>
            <a:p>
              <a:endParaRPr lang="en-US"/>
            </a:p>
          </p:txBody>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sp>
        <p:nvSpPr>
          <p:cNvPr id="10" name="AutoShape 10"/>
          <p:cNvSpPr/>
          <p:nvPr/>
        </p:nvSpPr>
        <p:spPr>
          <a:xfrm>
            <a:off x="3908524" y="1499369"/>
            <a:ext cx="10122794" cy="0"/>
          </a:xfrm>
          <a:prstGeom prst="line">
            <a:avLst/>
          </a:prstGeom>
          <a:ln w="19050" cap="flat">
            <a:solidFill>
              <a:srgbClr val="909CB0"/>
            </a:solidFill>
            <a:prstDash val="solid"/>
            <a:headEnd type="none" w="sm" len="sm"/>
            <a:tailEnd type="none" w="sm" len="sm"/>
          </a:ln>
        </p:spPr>
        <p:txBody>
          <a:bodyPr/>
          <a:lstStyle/>
          <a:p>
            <a:endParaRPr lang="en-US"/>
          </a:p>
        </p:txBody>
      </p:sp>
      <p:sp>
        <p:nvSpPr>
          <p:cNvPr id="11" name="Freeform 11"/>
          <p:cNvSpPr/>
          <p:nvPr/>
        </p:nvSpPr>
        <p:spPr>
          <a:xfrm>
            <a:off x="3300347" y="2467527"/>
            <a:ext cx="12014497" cy="7343861"/>
          </a:xfrm>
          <a:custGeom>
            <a:avLst/>
            <a:gdLst/>
            <a:ahLst/>
            <a:cxnLst/>
            <a:rect l="l" t="t" r="r" b="b"/>
            <a:pathLst>
              <a:path w="12014497" h="7343861">
                <a:moveTo>
                  <a:pt x="0" y="0"/>
                </a:moveTo>
                <a:lnTo>
                  <a:pt x="12014496" y="0"/>
                </a:lnTo>
                <a:lnTo>
                  <a:pt x="12014496" y="7343861"/>
                </a:lnTo>
                <a:lnTo>
                  <a:pt x="0" y="7343861"/>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3908524" y="250609"/>
            <a:ext cx="11406319" cy="1226864"/>
          </a:xfrm>
          <a:prstGeom prst="rect">
            <a:avLst/>
          </a:prstGeom>
        </p:spPr>
        <p:txBody>
          <a:bodyPr lIns="0" tIns="0" rIns="0" bIns="0" rtlCol="0" anchor="t">
            <a:spAutoFit/>
          </a:bodyPr>
          <a:lstStyle/>
          <a:p>
            <a:pPr marL="0" lvl="0" indent="0" algn="l">
              <a:lnSpc>
                <a:spcPts val="10080"/>
              </a:lnSpc>
              <a:spcBef>
                <a:spcPct val="0"/>
              </a:spcBef>
            </a:pPr>
            <a:r>
              <a:rPr lang="en-US" sz="7200">
                <a:solidFill>
                  <a:srgbClr val="000000"/>
                </a:solidFill>
                <a:latin typeface="Hero"/>
                <a:ea typeface="Hero"/>
                <a:cs typeface="Hero"/>
                <a:sym typeface="Hero"/>
              </a:rPr>
              <a:t>Requirement Analysis</a:t>
            </a:r>
          </a:p>
        </p:txBody>
      </p:sp>
      <p:sp>
        <p:nvSpPr>
          <p:cNvPr id="13" name="TextBox 13"/>
          <p:cNvSpPr txBox="1"/>
          <p:nvPr/>
        </p:nvSpPr>
        <p:spPr>
          <a:xfrm>
            <a:off x="3908524" y="1752335"/>
            <a:ext cx="10122794" cy="390026"/>
          </a:xfrm>
          <a:prstGeom prst="rect">
            <a:avLst/>
          </a:prstGeom>
        </p:spPr>
        <p:txBody>
          <a:bodyPr lIns="0" tIns="0" rIns="0" bIns="0" rtlCol="0" anchor="t">
            <a:spAutoFit/>
          </a:bodyPr>
          <a:lstStyle/>
          <a:p>
            <a:pPr algn="ctr">
              <a:lnSpc>
                <a:spcPts val="3178"/>
              </a:lnSpc>
              <a:spcBef>
                <a:spcPct val="0"/>
              </a:spcBef>
            </a:pPr>
            <a:r>
              <a:rPr lang="en-US" sz="2270">
                <a:solidFill>
                  <a:srgbClr val="000000"/>
                </a:solidFill>
                <a:latin typeface="Opun"/>
                <a:ea typeface="Opun"/>
                <a:cs typeface="Opun"/>
                <a:sym typeface="Opun"/>
              </a:rPr>
              <a:t>Relational Model ( RM)</a:t>
            </a:r>
          </a:p>
        </p:txBody>
      </p:sp>
      <p:sp>
        <p:nvSpPr>
          <p:cNvPr id="14" name="Freeform 14"/>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rot="-5114977">
            <a:off x="13268947" y="-1976315"/>
            <a:ext cx="6442520" cy="5727986"/>
          </a:xfrm>
          <a:custGeom>
            <a:avLst/>
            <a:gdLst/>
            <a:ahLst/>
            <a:cxnLst/>
            <a:rect l="l" t="t" r="r" b="b"/>
            <a:pathLst>
              <a:path w="6442520" h="5727986">
                <a:moveTo>
                  <a:pt x="0" y="0"/>
                </a:moveTo>
                <a:lnTo>
                  <a:pt x="6442519" y="0"/>
                </a:lnTo>
                <a:lnTo>
                  <a:pt x="6442519" y="5727986"/>
                </a:lnTo>
                <a:lnTo>
                  <a:pt x="0" y="57279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716598" flipH="1" flipV="1">
            <a:off x="-4252903" y="-2176731"/>
            <a:ext cx="8505806" cy="6649994"/>
          </a:xfrm>
          <a:custGeom>
            <a:avLst/>
            <a:gdLst/>
            <a:ahLst/>
            <a:cxnLst/>
            <a:rect l="l" t="t" r="r" b="b"/>
            <a:pathLst>
              <a:path w="8505806" h="6649994">
                <a:moveTo>
                  <a:pt x="8505806" y="6649994"/>
                </a:moveTo>
                <a:lnTo>
                  <a:pt x="0" y="6649994"/>
                </a:lnTo>
                <a:lnTo>
                  <a:pt x="0" y="0"/>
                </a:lnTo>
                <a:lnTo>
                  <a:pt x="8505806" y="0"/>
                </a:lnTo>
                <a:lnTo>
                  <a:pt x="8505806" y="6649994"/>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5337725" y="1048018"/>
            <a:ext cx="8311127" cy="1847576"/>
          </a:xfrm>
          <a:prstGeom prst="rect">
            <a:avLst/>
          </a:prstGeom>
        </p:spPr>
        <p:txBody>
          <a:bodyPr lIns="0" tIns="0" rIns="0" bIns="0" rtlCol="0" anchor="t">
            <a:spAutoFit/>
          </a:bodyPr>
          <a:lstStyle/>
          <a:p>
            <a:pPr algn="l">
              <a:lnSpc>
                <a:spcPts val="4757"/>
              </a:lnSpc>
            </a:pPr>
            <a:r>
              <a:rPr lang="en-US" sz="4757">
                <a:solidFill>
                  <a:srgbClr val="000000"/>
                </a:solidFill>
                <a:latin typeface="Opun"/>
                <a:ea typeface="Opun"/>
                <a:cs typeface="Opun"/>
                <a:sym typeface="Opun"/>
              </a:rPr>
              <a:t>DDL (Data Definition Language)</a:t>
            </a:r>
          </a:p>
          <a:p>
            <a:pPr algn="l">
              <a:lnSpc>
                <a:spcPts val="4757"/>
              </a:lnSpc>
            </a:pPr>
            <a:endParaRPr lang="en-US" sz="4757">
              <a:solidFill>
                <a:srgbClr val="000000"/>
              </a:solidFill>
              <a:latin typeface="Opun"/>
              <a:ea typeface="Opun"/>
              <a:cs typeface="Opun"/>
              <a:sym typeface="Opun"/>
            </a:endParaRPr>
          </a:p>
          <a:p>
            <a:pPr marL="0" lvl="0" indent="0" algn="l">
              <a:lnSpc>
                <a:spcPts val="4757"/>
              </a:lnSpc>
            </a:pPr>
            <a:endParaRPr lang="en-US" sz="4757">
              <a:solidFill>
                <a:srgbClr val="000000"/>
              </a:solidFill>
              <a:latin typeface="Opun"/>
              <a:ea typeface="Opun"/>
              <a:cs typeface="Opun"/>
              <a:sym typeface="Opun"/>
            </a:endParaRPr>
          </a:p>
        </p:txBody>
      </p:sp>
      <p:sp>
        <p:nvSpPr>
          <p:cNvPr id="5" name="AutoShape 5"/>
          <p:cNvSpPr/>
          <p:nvPr/>
        </p:nvSpPr>
        <p:spPr>
          <a:xfrm>
            <a:off x="5094284" y="2173739"/>
            <a:ext cx="8115300" cy="0"/>
          </a:xfrm>
          <a:prstGeom prst="line">
            <a:avLst/>
          </a:prstGeom>
          <a:ln w="19050" cap="flat">
            <a:solidFill>
              <a:srgbClr val="909CB0"/>
            </a:solidFill>
            <a:prstDash val="solid"/>
            <a:headEnd type="none" w="sm" len="sm"/>
            <a:tailEnd type="none" w="sm" len="sm"/>
          </a:ln>
        </p:spPr>
        <p:txBody>
          <a:bodyPr/>
          <a:lstStyle/>
          <a:p>
            <a:endParaRPr lang="en-US"/>
          </a:p>
        </p:txBody>
      </p:sp>
      <p:grpSp>
        <p:nvGrpSpPr>
          <p:cNvPr id="6" name="Group 6"/>
          <p:cNvGrpSpPr/>
          <p:nvPr/>
        </p:nvGrpSpPr>
        <p:grpSpPr>
          <a:xfrm>
            <a:off x="1943914" y="291887"/>
            <a:ext cx="670406" cy="67040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A"/>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178"/>
                </a:lnSpc>
              </a:pPr>
              <a:endParaRPr/>
            </a:p>
          </p:txBody>
        </p:sp>
      </p:grpSp>
      <p:grpSp>
        <p:nvGrpSpPr>
          <p:cNvPr id="9" name="Group 9"/>
          <p:cNvGrpSpPr/>
          <p:nvPr/>
        </p:nvGrpSpPr>
        <p:grpSpPr>
          <a:xfrm>
            <a:off x="2719856" y="627090"/>
            <a:ext cx="549156" cy="521176"/>
            <a:chOff x="0" y="0"/>
            <a:chExt cx="812800" cy="771387"/>
          </a:xfrm>
        </p:grpSpPr>
        <p:sp>
          <p:nvSpPr>
            <p:cNvPr id="10" name="Freeform 10"/>
            <p:cNvSpPr/>
            <p:nvPr/>
          </p:nvSpPr>
          <p:spPr>
            <a:xfrm>
              <a:off x="0" y="0"/>
              <a:ext cx="812800" cy="771387"/>
            </a:xfrm>
            <a:custGeom>
              <a:avLst/>
              <a:gdLst/>
              <a:ahLst/>
              <a:cxnLst/>
              <a:rect l="l" t="t" r="r" b="b"/>
              <a:pathLst>
                <a:path w="812800" h="771387">
                  <a:moveTo>
                    <a:pt x="406400" y="0"/>
                  </a:moveTo>
                  <a:cubicBezTo>
                    <a:pt x="181951" y="0"/>
                    <a:pt x="0" y="172681"/>
                    <a:pt x="0" y="385694"/>
                  </a:cubicBezTo>
                  <a:cubicBezTo>
                    <a:pt x="0" y="598706"/>
                    <a:pt x="181951" y="771387"/>
                    <a:pt x="406400" y="771387"/>
                  </a:cubicBezTo>
                  <a:cubicBezTo>
                    <a:pt x="630849" y="771387"/>
                    <a:pt x="812800" y="598706"/>
                    <a:pt x="812800" y="385694"/>
                  </a:cubicBezTo>
                  <a:cubicBezTo>
                    <a:pt x="812800" y="172681"/>
                    <a:pt x="630849" y="0"/>
                    <a:pt x="406400" y="0"/>
                  </a:cubicBezTo>
                  <a:close/>
                </a:path>
              </a:pathLst>
            </a:custGeom>
            <a:solidFill>
              <a:srgbClr val="F8F8FA"/>
            </a:solidFill>
          </p:spPr>
          <p:txBody>
            <a:bodyPr/>
            <a:lstStyle/>
            <a:p>
              <a:endParaRPr lang="en-US"/>
            </a:p>
          </p:txBody>
        </p:sp>
        <p:sp>
          <p:nvSpPr>
            <p:cNvPr id="11" name="TextBox 11"/>
            <p:cNvSpPr txBox="1"/>
            <p:nvPr/>
          </p:nvSpPr>
          <p:spPr>
            <a:xfrm>
              <a:off x="76200" y="24693"/>
              <a:ext cx="660400" cy="674377"/>
            </a:xfrm>
            <a:prstGeom prst="rect">
              <a:avLst/>
            </a:prstGeom>
          </p:spPr>
          <p:txBody>
            <a:bodyPr lIns="50800" tIns="50800" rIns="50800" bIns="50800" rtlCol="0" anchor="ctr"/>
            <a:lstStyle/>
            <a:p>
              <a:pPr algn="ctr">
                <a:lnSpc>
                  <a:spcPts val="3178"/>
                </a:lnSpc>
              </a:pPr>
              <a:endParaRPr/>
            </a:p>
          </p:txBody>
        </p:sp>
      </p:grpSp>
      <p:sp>
        <p:nvSpPr>
          <p:cNvPr id="12" name="TextBox 12"/>
          <p:cNvSpPr txBox="1"/>
          <p:nvPr/>
        </p:nvSpPr>
        <p:spPr>
          <a:xfrm>
            <a:off x="2994434" y="3209919"/>
            <a:ext cx="13628247" cy="3366680"/>
          </a:xfrm>
          <a:prstGeom prst="rect">
            <a:avLst/>
          </a:prstGeom>
        </p:spPr>
        <p:txBody>
          <a:bodyPr lIns="0" tIns="0" rIns="0" bIns="0" rtlCol="0" anchor="t">
            <a:spAutoFit/>
          </a:bodyPr>
          <a:lstStyle/>
          <a:p>
            <a:pPr marL="697876" lvl="1" indent="-348938" algn="l">
              <a:lnSpc>
                <a:spcPts val="5495"/>
              </a:lnSpc>
              <a:buFont typeface="Arial"/>
              <a:buChar char="•"/>
            </a:pPr>
            <a:r>
              <a:rPr lang="en-US" sz="3232">
                <a:solidFill>
                  <a:srgbClr val="000000"/>
                </a:solidFill>
                <a:latin typeface="Opun"/>
                <a:ea typeface="Opun"/>
                <a:cs typeface="Opun"/>
                <a:sym typeface="Opun"/>
              </a:rPr>
              <a:t>The DDL structure clearly defines how the system manages and organizes data. Relationships are built using primary and foreign keys to maintain referential integrity, ensuring reliable and consistent data across the entire system.</a:t>
            </a:r>
          </a:p>
          <a:p>
            <a:pPr marL="0" lvl="0" indent="0" algn="l">
              <a:lnSpc>
                <a:spcPts val="5495"/>
              </a:lnSpc>
            </a:pPr>
            <a:endParaRPr lang="en-US" sz="3232">
              <a:solidFill>
                <a:srgbClr val="000000"/>
              </a:solidFill>
              <a:latin typeface="Opun"/>
              <a:ea typeface="Opun"/>
              <a:cs typeface="Opun"/>
              <a:sym typeface="Opun"/>
            </a:endParaRPr>
          </a:p>
        </p:txBody>
      </p:sp>
      <p:sp>
        <p:nvSpPr>
          <p:cNvPr id="13" name="Freeform 13"/>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2" name="Freeform 2"/>
          <p:cNvSpPr/>
          <p:nvPr/>
        </p:nvSpPr>
        <p:spPr>
          <a:xfrm>
            <a:off x="-1832927" y="4432768"/>
            <a:ext cx="7574006" cy="7505151"/>
          </a:xfrm>
          <a:custGeom>
            <a:avLst/>
            <a:gdLst/>
            <a:ahLst/>
            <a:cxnLst/>
            <a:rect l="l" t="t" r="r" b="b"/>
            <a:pathLst>
              <a:path w="7574006" h="7505151">
                <a:moveTo>
                  <a:pt x="0" y="0"/>
                </a:moveTo>
                <a:lnTo>
                  <a:pt x="7574005" y="0"/>
                </a:lnTo>
                <a:lnTo>
                  <a:pt x="7574005" y="7505151"/>
                </a:lnTo>
                <a:lnTo>
                  <a:pt x="0" y="7505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309208" y="354319"/>
            <a:ext cx="2690796" cy="1348761"/>
          </a:xfrm>
          <a:custGeom>
            <a:avLst/>
            <a:gdLst/>
            <a:ahLst/>
            <a:cxnLst/>
            <a:rect l="l" t="t" r="r" b="b"/>
            <a:pathLst>
              <a:path w="2690796" h="1348761">
                <a:moveTo>
                  <a:pt x="0" y="0"/>
                </a:moveTo>
                <a:lnTo>
                  <a:pt x="2690796" y="0"/>
                </a:lnTo>
                <a:lnTo>
                  <a:pt x="2690796" y="1348762"/>
                </a:lnTo>
                <a:lnTo>
                  <a:pt x="0" y="1348762"/>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0576913" y="3218745"/>
            <a:ext cx="5246370" cy="524637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024" r="-2024"/>
              </a:stretch>
            </a:blipFill>
          </p:spPr>
          <p:txBody>
            <a:bodyPr/>
            <a:lstStyle/>
            <a:p>
              <a:endParaRPr lang="en-US"/>
            </a:p>
          </p:txBody>
        </p:sp>
      </p:grpSp>
      <p:sp>
        <p:nvSpPr>
          <p:cNvPr id="6" name="TextBox 6"/>
          <p:cNvSpPr txBox="1"/>
          <p:nvPr/>
        </p:nvSpPr>
        <p:spPr>
          <a:xfrm>
            <a:off x="1269505" y="643901"/>
            <a:ext cx="12381839" cy="1637533"/>
          </a:xfrm>
          <a:prstGeom prst="rect">
            <a:avLst/>
          </a:prstGeom>
        </p:spPr>
        <p:txBody>
          <a:bodyPr lIns="0" tIns="0" rIns="0" bIns="0" rtlCol="0" anchor="t">
            <a:spAutoFit/>
          </a:bodyPr>
          <a:lstStyle/>
          <a:p>
            <a:pPr algn="l">
              <a:lnSpc>
                <a:spcPts val="6341"/>
              </a:lnSpc>
            </a:pPr>
            <a:r>
              <a:rPr lang="en-US" sz="6341">
                <a:solidFill>
                  <a:srgbClr val="258683"/>
                </a:solidFill>
                <a:latin typeface="Opun"/>
                <a:ea typeface="Opun"/>
                <a:cs typeface="Opun"/>
                <a:sym typeface="Opun"/>
              </a:rPr>
              <a:t>DML (Data Manipulation Language)</a:t>
            </a:r>
          </a:p>
          <a:p>
            <a:pPr marL="0" lvl="0" indent="0" algn="l">
              <a:lnSpc>
                <a:spcPts val="6341"/>
              </a:lnSpc>
            </a:pPr>
            <a:endParaRPr lang="en-US" sz="6341">
              <a:solidFill>
                <a:srgbClr val="258683"/>
              </a:solidFill>
              <a:latin typeface="Opun"/>
              <a:ea typeface="Opun"/>
              <a:cs typeface="Opun"/>
              <a:sym typeface="Opun"/>
            </a:endParaRPr>
          </a:p>
        </p:txBody>
      </p:sp>
      <p:sp>
        <p:nvSpPr>
          <p:cNvPr id="7" name="TextBox 7"/>
          <p:cNvSpPr txBox="1"/>
          <p:nvPr/>
        </p:nvSpPr>
        <p:spPr>
          <a:xfrm>
            <a:off x="1269505" y="2053020"/>
            <a:ext cx="14288051" cy="430031"/>
          </a:xfrm>
          <a:prstGeom prst="rect">
            <a:avLst/>
          </a:prstGeom>
        </p:spPr>
        <p:txBody>
          <a:bodyPr lIns="0" tIns="0" rIns="0" bIns="0" rtlCol="0" anchor="t">
            <a:spAutoFit/>
          </a:bodyPr>
          <a:lstStyle/>
          <a:p>
            <a:pPr algn="ctr">
              <a:lnSpc>
                <a:spcPts val="3598"/>
              </a:lnSpc>
              <a:spcBef>
                <a:spcPct val="0"/>
              </a:spcBef>
            </a:pPr>
            <a:r>
              <a:rPr lang="en-US" sz="2570">
                <a:solidFill>
                  <a:srgbClr val="000000"/>
                </a:solidFill>
                <a:latin typeface="Opun"/>
                <a:ea typeface="Opun"/>
                <a:cs typeface="Opun"/>
                <a:sym typeface="Opun"/>
              </a:rPr>
              <a:t>Definition: DQL is used to query the database and retrieve data. It consists mainly of the SELECT statement.</a:t>
            </a:r>
          </a:p>
        </p:txBody>
      </p:sp>
      <p:sp>
        <p:nvSpPr>
          <p:cNvPr id="8" name="TextBox 8"/>
          <p:cNvSpPr txBox="1"/>
          <p:nvPr/>
        </p:nvSpPr>
        <p:spPr>
          <a:xfrm>
            <a:off x="1238133" y="2798653"/>
            <a:ext cx="9338779" cy="5666462"/>
          </a:xfrm>
          <a:prstGeom prst="rect">
            <a:avLst/>
          </a:prstGeom>
        </p:spPr>
        <p:txBody>
          <a:bodyPr lIns="0" tIns="0" rIns="0" bIns="0" rtlCol="0" anchor="t">
            <a:spAutoFit/>
          </a:bodyPr>
          <a:lstStyle/>
          <a:p>
            <a:pPr algn="l">
              <a:lnSpc>
                <a:spcPts val="4298"/>
              </a:lnSpc>
              <a:spcBef>
                <a:spcPct val="0"/>
              </a:spcBef>
            </a:pPr>
            <a:r>
              <a:rPr lang="en-US" sz="3070">
                <a:solidFill>
                  <a:srgbClr val="000000"/>
                </a:solidFill>
                <a:latin typeface="Opun"/>
                <a:ea typeface="Opun"/>
                <a:cs typeface="Opun"/>
                <a:sym typeface="Opun"/>
              </a:rPr>
              <a:t>Below are key types of queries implemented:</a:t>
            </a:r>
          </a:p>
          <a:p>
            <a:pPr algn="l">
              <a:lnSpc>
                <a:spcPts val="4298"/>
              </a:lnSpc>
              <a:spcBef>
                <a:spcPct val="0"/>
              </a:spcBef>
            </a:pPr>
            <a:r>
              <a:rPr lang="en-US" sz="3070">
                <a:solidFill>
                  <a:srgbClr val="000000"/>
                </a:solidFill>
                <a:latin typeface="Opun"/>
                <a:ea typeface="Opun"/>
                <a:cs typeface="Opun"/>
                <a:sym typeface="Opun"/>
              </a:rPr>
              <a:t>1. Room Availability and Details</a:t>
            </a:r>
          </a:p>
          <a:p>
            <a:pPr algn="l">
              <a:lnSpc>
                <a:spcPts val="4298"/>
              </a:lnSpc>
              <a:spcBef>
                <a:spcPct val="0"/>
              </a:spcBef>
            </a:pPr>
            <a:r>
              <a:rPr lang="en-US" sz="3070">
                <a:solidFill>
                  <a:srgbClr val="000000"/>
                </a:solidFill>
                <a:latin typeface="Opun"/>
                <a:ea typeface="Opun"/>
                <a:cs typeface="Opun"/>
                <a:sym typeface="Opun"/>
              </a:rPr>
              <a:t> 2. Guest Management</a:t>
            </a:r>
          </a:p>
          <a:p>
            <a:pPr algn="l">
              <a:lnSpc>
                <a:spcPts val="4298"/>
              </a:lnSpc>
              <a:spcBef>
                <a:spcPct val="0"/>
              </a:spcBef>
            </a:pPr>
            <a:r>
              <a:rPr lang="en-US" sz="3070">
                <a:solidFill>
                  <a:srgbClr val="000000"/>
                </a:solidFill>
                <a:latin typeface="Opun"/>
                <a:ea typeface="Opun"/>
                <a:cs typeface="Opun"/>
                <a:sym typeface="Opun"/>
              </a:rPr>
              <a:t> 3. Reservation Insights</a:t>
            </a:r>
          </a:p>
          <a:p>
            <a:pPr algn="l">
              <a:lnSpc>
                <a:spcPts val="4298"/>
              </a:lnSpc>
              <a:spcBef>
                <a:spcPct val="0"/>
              </a:spcBef>
            </a:pPr>
            <a:r>
              <a:rPr lang="en-US" sz="3070">
                <a:solidFill>
                  <a:srgbClr val="000000"/>
                </a:solidFill>
                <a:latin typeface="Opun"/>
                <a:ea typeface="Opun"/>
                <a:cs typeface="Opun"/>
                <a:sym typeface="Opun"/>
              </a:rPr>
              <a:t> 4. Reviews and Feedback</a:t>
            </a:r>
          </a:p>
          <a:p>
            <a:pPr algn="l">
              <a:lnSpc>
                <a:spcPts val="4298"/>
              </a:lnSpc>
              <a:spcBef>
                <a:spcPct val="0"/>
              </a:spcBef>
            </a:pPr>
            <a:r>
              <a:rPr lang="en-US" sz="3070">
                <a:solidFill>
                  <a:srgbClr val="000000"/>
                </a:solidFill>
                <a:latin typeface="Opun"/>
                <a:ea typeface="Opun"/>
                <a:cs typeface="Opun"/>
                <a:sym typeface="Opun"/>
              </a:rPr>
              <a:t> 5. Staff and Shift Reports</a:t>
            </a:r>
          </a:p>
          <a:p>
            <a:pPr algn="l">
              <a:lnSpc>
                <a:spcPts val="4298"/>
              </a:lnSpc>
              <a:spcBef>
                <a:spcPct val="0"/>
              </a:spcBef>
            </a:pPr>
            <a:r>
              <a:rPr lang="en-US" sz="3070">
                <a:solidFill>
                  <a:srgbClr val="000000"/>
                </a:solidFill>
                <a:latin typeface="Opun"/>
                <a:ea typeface="Opun"/>
                <a:cs typeface="Opun"/>
                <a:sym typeface="Opun"/>
              </a:rPr>
              <a:t> 6. Special Requests</a:t>
            </a:r>
          </a:p>
          <a:p>
            <a:pPr algn="l">
              <a:lnSpc>
                <a:spcPts val="4298"/>
              </a:lnSpc>
              <a:spcBef>
                <a:spcPct val="0"/>
              </a:spcBef>
            </a:pPr>
            <a:r>
              <a:rPr lang="en-US" sz="3070">
                <a:solidFill>
                  <a:srgbClr val="000000"/>
                </a:solidFill>
                <a:latin typeface="Opun"/>
                <a:ea typeface="Opun"/>
                <a:cs typeface="Opun"/>
                <a:sym typeface="Opun"/>
              </a:rPr>
              <a:t> 7. Partner and Agency Collaboration</a:t>
            </a:r>
          </a:p>
          <a:p>
            <a:pPr algn="l">
              <a:lnSpc>
                <a:spcPts val="4298"/>
              </a:lnSpc>
              <a:spcBef>
                <a:spcPct val="0"/>
              </a:spcBef>
            </a:pPr>
            <a:r>
              <a:rPr lang="en-US" sz="3070">
                <a:solidFill>
                  <a:srgbClr val="000000"/>
                </a:solidFill>
                <a:latin typeface="Opun"/>
                <a:ea typeface="Opun"/>
                <a:cs typeface="Opun"/>
                <a:sym typeface="Opun"/>
              </a:rPr>
              <a:t> 8. Payments and Revenue</a:t>
            </a:r>
          </a:p>
          <a:p>
            <a:pPr algn="ctr">
              <a:lnSpc>
                <a:spcPts val="3178"/>
              </a:lnSpc>
              <a:spcBef>
                <a:spcPct val="0"/>
              </a:spcBef>
            </a:pPr>
            <a:endParaRPr lang="en-US" sz="3070">
              <a:solidFill>
                <a:srgbClr val="000000"/>
              </a:solidFill>
              <a:latin typeface="Opun"/>
              <a:ea typeface="Opun"/>
              <a:cs typeface="Opun"/>
              <a:sym typeface="Opun"/>
            </a:endParaRPr>
          </a:p>
          <a:p>
            <a:pPr algn="ctr">
              <a:lnSpc>
                <a:spcPts val="3178"/>
              </a:lnSpc>
              <a:spcBef>
                <a:spcPct val="0"/>
              </a:spcBef>
            </a:pPr>
            <a:endParaRPr lang="en-US" sz="3070">
              <a:solidFill>
                <a:srgbClr val="000000"/>
              </a:solidFill>
              <a:latin typeface="Opun"/>
              <a:ea typeface="Opun"/>
              <a:cs typeface="Opun"/>
              <a:sym typeface="Opu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585</Words>
  <Application>Microsoft Office PowerPoint</Application>
  <PresentationFormat>Custom</PresentationFormat>
  <Paragraphs>113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Hero</vt:lpstr>
      <vt:lpstr>Opun Bold</vt:lpstr>
      <vt:lpstr>Jua</vt:lpstr>
      <vt:lpstr>Calibri</vt:lpstr>
      <vt:lpstr>Glacial Indifference</vt:lpstr>
      <vt:lpstr>Opun</vt:lpstr>
      <vt:lpstr>One Little Font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Reservation System</dc:title>
  <dc:creator>SodalinRen</dc:creator>
  <cp:lastModifiedBy>Ren Sodalin</cp:lastModifiedBy>
  <cp:revision>1</cp:revision>
  <dcterms:created xsi:type="dcterms:W3CDTF">2006-08-16T00:00:00Z</dcterms:created>
  <dcterms:modified xsi:type="dcterms:W3CDTF">2025-04-06T04:49:05Z</dcterms:modified>
  <dc:identifier>DAGjOEm5LxQ</dc:identifier>
</cp:coreProperties>
</file>